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65" r:id="rId2"/>
    <p:sldId id="266" r:id="rId3"/>
    <p:sldId id="267" r:id="rId4"/>
    <p:sldId id="268" r:id="rId5"/>
    <p:sldId id="269" r:id="rId6"/>
    <p:sldId id="273" r:id="rId7"/>
    <p:sldId id="270" r:id="rId8"/>
    <p:sldId id="271" r:id="rId9"/>
    <p:sldId id="272" r:id="rId10"/>
    <p:sldId id="274" r:id="rId11"/>
    <p:sldId id="277" r:id="rId12"/>
    <p:sldId id="278" r:id="rId13"/>
    <p:sldId id="279" r:id="rId14"/>
    <p:sldId id="276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735763" cy="9866313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Lucida Sans Unicode" pitchFamily="34" charset="0"/>
      <p:regular r:id="rId30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7" autoAdjust="0"/>
    <p:restoredTop sz="94643" autoAdjust="0"/>
  </p:normalViewPr>
  <p:slideViewPr>
    <p:cSldViewPr>
      <p:cViewPr varScale="1">
        <p:scale>
          <a:sx n="137" d="100"/>
          <a:sy n="137" d="100"/>
        </p:scale>
        <p:origin x="-3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332" y="-102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4DA88DA-A3C2-4F9D-8980-A96674D9045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dirty="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2008/09/20</a:t>
            </a:r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58E1CC7-9DE4-4683-9FA0-930BFB0DA60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8329642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localnaka\Desktop\3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57188" y="285750"/>
            <a:ext cx="82867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74638"/>
            <a:ext cx="82153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052513"/>
            <a:ext cx="8215312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  <a:latin typeface="Arial" charset="0"/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  <a:latin typeface="Arial" charset="0"/>
              </a:rPr>
              <a:t>同盟 </a:t>
            </a:r>
            <a:r>
              <a:rPr kumimoji="0" lang="ja-JP" altLang="en-US" sz="2300" dirty="0">
                <a:solidFill>
                  <a:schemeClr val="tx2"/>
                </a:solidFill>
                <a:latin typeface="Arial" charset="0"/>
              </a:rPr>
              <a:t>東京勉強会 </a:t>
            </a:r>
            <a:r>
              <a:rPr kumimoji="0" lang="en-US" altLang="ja-JP" sz="2300" dirty="0">
                <a:solidFill>
                  <a:schemeClr val="tx2"/>
                </a:solidFill>
                <a:latin typeface="Arial" charset="0"/>
              </a:rPr>
              <a:t>#36</a:t>
            </a:r>
            <a:endParaRPr kumimoji="0" lang="en-US" altLang="ja-JP" sz="23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3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25" y="6164263"/>
            <a:ext cx="164306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23850" y="260350"/>
            <a:ext cx="8351838" cy="5761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30213"/>
            <a:ext cx="5665787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413" y="5013325"/>
            <a:ext cx="45735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smtClean="0"/>
              <a:t>二郎に対するよくある間違い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量は基本多いですが減らすことも可能</a:t>
            </a:r>
          </a:p>
          <a:p>
            <a:pPr lvl="1"/>
            <a:r>
              <a:rPr lang="ja-JP" altLang="en-US" smtClean="0"/>
              <a:t>油に関しても多少減らせるがちょっと難しいか</a:t>
            </a:r>
          </a:p>
          <a:p>
            <a:r>
              <a:rPr lang="ja-JP" altLang="en-US" smtClean="0"/>
              <a:t>ネットに出回る二郎コピペは八割方ネタ</a:t>
            </a:r>
          </a:p>
          <a:p>
            <a:pPr lvl="1"/>
            <a:r>
              <a:rPr lang="ja-JP" altLang="en-US" smtClean="0"/>
              <a:t>普通のお店ですしまともに食事できる</a:t>
            </a:r>
          </a:p>
          <a:p>
            <a:endParaRPr lang="ja-JP" altLang="en-US" smtClean="0"/>
          </a:p>
          <a:p>
            <a:r>
              <a:rPr lang="ja-JP" altLang="en-US" smtClean="0"/>
              <a:t>ただ、色々と作法があるのは事実</a:t>
            </a:r>
          </a:p>
          <a:p>
            <a:r>
              <a:rPr lang="ja-JP" altLang="en-US" smtClean="0"/>
              <a:t>今回、二郎に並んでから店を出るまでの</a:t>
            </a:r>
            <a:br>
              <a:rPr lang="ja-JP" altLang="en-US" smtClean="0"/>
            </a:br>
            <a:r>
              <a:rPr lang="ja-JP" altLang="en-US" smtClean="0"/>
              <a:t>流れを追っていきます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850" y="260350"/>
            <a:ext cx="8351838" cy="5761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4713" y="333375"/>
            <a:ext cx="4852987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/>
              <a:t>何を食べるか決める</a:t>
            </a:r>
            <a:r>
              <a:rPr lang="en-US" altLang="ja-JP" sz="3200" smtClean="0"/>
              <a:t>: </a:t>
            </a:r>
            <a:r>
              <a:rPr lang="ja-JP" altLang="en-US" sz="3200" smtClean="0"/>
              <a:t>基本メニュー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 smtClean="0"/>
              <a:t>二郎に行く前に予めメニューを決めておいた</a:t>
            </a:r>
            <a:br>
              <a:rPr lang="ja-JP" altLang="en-US" sz="2800" smtClean="0"/>
            </a:br>
            <a:r>
              <a:rPr lang="ja-JP" altLang="en-US" sz="2800" smtClean="0"/>
              <a:t>方が何かと安全</a:t>
            </a:r>
          </a:p>
          <a:p>
            <a:pPr>
              <a:lnSpc>
                <a:spcPct val="90000"/>
              </a:lnSpc>
            </a:pPr>
            <a:r>
              <a:rPr lang="ja-JP" altLang="en-US" sz="2800" smtClean="0"/>
              <a:t>ほとんどの店では以下のような構成</a:t>
            </a:r>
            <a:r>
              <a:rPr lang="en-US" altLang="ja-JP" sz="2800" smtClean="0"/>
              <a:t>:</a:t>
            </a:r>
          </a:p>
          <a:p>
            <a:pPr>
              <a:lnSpc>
                <a:spcPct val="90000"/>
              </a:lnSpc>
            </a:pPr>
            <a:endParaRPr lang="en-US" altLang="ja-JP" sz="2800" smtClean="0"/>
          </a:p>
          <a:p>
            <a:pPr lvl="3">
              <a:lnSpc>
                <a:spcPct val="90000"/>
              </a:lnSpc>
            </a:pPr>
            <a:endParaRPr lang="ja-JP" altLang="en-US" smtClean="0"/>
          </a:p>
          <a:p>
            <a:pPr lvl="3">
              <a:lnSpc>
                <a:spcPct val="90000"/>
              </a:lnSpc>
            </a:pPr>
            <a:endParaRPr lang="ja-JP" altLang="en-US" smtClean="0"/>
          </a:p>
          <a:p>
            <a:pPr lvl="3">
              <a:lnSpc>
                <a:spcPct val="90000"/>
              </a:lnSpc>
            </a:pPr>
            <a:endParaRPr lang="ja-JP" altLang="en-US" smtClean="0"/>
          </a:p>
          <a:p>
            <a:pPr lvl="1">
              <a:lnSpc>
                <a:spcPct val="90000"/>
              </a:lnSpc>
            </a:pPr>
            <a:r>
              <a:rPr lang="ja-JP" altLang="en-US" sz="2400" smtClean="0"/>
              <a:t>通称の方が遙かに一般的</a:t>
            </a:r>
          </a:p>
          <a:p>
            <a:pPr lvl="1">
              <a:lnSpc>
                <a:spcPct val="90000"/>
              </a:lnSpc>
            </a:pPr>
            <a:r>
              <a:rPr lang="ja-JP" altLang="en-US" sz="2400" smtClean="0"/>
              <a:t>小で普通のラーメンの大盛かそれ以上</a:t>
            </a:r>
          </a:p>
          <a:p>
            <a:pPr lvl="1">
              <a:lnSpc>
                <a:spcPct val="90000"/>
              </a:lnSpc>
            </a:pPr>
            <a:r>
              <a:rPr lang="ja-JP" altLang="en-US" sz="2400" smtClean="0"/>
              <a:t>普通の小・大でも豚はいくらか入る</a:t>
            </a:r>
          </a:p>
          <a:p>
            <a:pPr>
              <a:lnSpc>
                <a:spcPct val="90000"/>
              </a:lnSpc>
            </a:pPr>
            <a:r>
              <a:rPr lang="ja-JP" altLang="en-US" sz="2800" smtClean="0"/>
              <a:t>有料のトッピング </a:t>
            </a:r>
            <a:r>
              <a:rPr lang="en-US" altLang="ja-JP" sz="2800" smtClean="0"/>
              <a:t>(</a:t>
            </a:r>
            <a:r>
              <a:rPr lang="ja-JP" altLang="en-US" sz="2800" smtClean="0"/>
              <a:t>魚粉、卵</a:t>
            </a:r>
            <a:r>
              <a:rPr lang="en-US" altLang="ja-JP" sz="2800" smtClean="0"/>
              <a:t>) </a:t>
            </a:r>
            <a:r>
              <a:rPr lang="ja-JP" altLang="en-US" sz="2800" smtClean="0"/>
              <a:t>や、つけ麺、</a:t>
            </a:r>
            <a:br>
              <a:rPr lang="ja-JP" altLang="en-US" sz="2800" smtClean="0"/>
            </a:br>
            <a:r>
              <a:rPr lang="ja-JP" altLang="en-US" sz="2800" smtClean="0"/>
              <a:t>酒類などのメニューがある店舗もある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63938" y="2455863"/>
            <a:ext cx="49688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ja-JP" altLang="en-US" sz="2400"/>
              <a:t>大盛ラーメン </a:t>
            </a:r>
            <a:r>
              <a:rPr lang="en-US" altLang="ja-JP" sz="2400"/>
              <a:t>(</a:t>
            </a:r>
            <a:r>
              <a:rPr lang="ja-JP" altLang="en-US" sz="2400"/>
              <a:t>通称</a:t>
            </a:r>
            <a:r>
              <a:rPr lang="en-US" altLang="ja-JP" sz="2400"/>
              <a:t>: </a:t>
            </a:r>
            <a:r>
              <a:rPr lang="ja-JP" altLang="en-US" sz="2400"/>
              <a:t>大</a:t>
            </a:r>
            <a:r>
              <a:rPr lang="en-US" altLang="ja-JP" sz="2400"/>
              <a:t>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ja-JP" altLang="en-US" sz="2400"/>
              <a:t>大盛豚入りラーメン </a:t>
            </a:r>
            <a:r>
              <a:rPr lang="en-US" altLang="ja-JP" sz="2400"/>
              <a:t>(</a:t>
            </a:r>
            <a:r>
              <a:rPr lang="ja-JP" altLang="en-US" sz="2400"/>
              <a:t>大豚</a:t>
            </a:r>
            <a:r>
              <a:rPr lang="en-US" altLang="ja-JP" sz="2400"/>
              <a:t>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ja-JP" altLang="en-US" sz="2400"/>
              <a:t>大盛豚Ｗラーメン </a:t>
            </a:r>
            <a:r>
              <a:rPr lang="en-US" altLang="ja-JP" sz="2400"/>
              <a:t>(</a:t>
            </a:r>
            <a:r>
              <a:rPr lang="ja-JP" altLang="en-US" sz="2400"/>
              <a:t>大Ｗ</a:t>
            </a:r>
            <a:r>
              <a:rPr lang="en-US" altLang="ja-JP" sz="2400"/>
              <a:t>)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2455863"/>
            <a:ext cx="55451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ja-JP" altLang="en-US" sz="2400"/>
              <a:t>ラーメン </a:t>
            </a:r>
            <a:r>
              <a:rPr lang="en-US" altLang="ja-JP" sz="2400"/>
              <a:t>(</a:t>
            </a:r>
            <a:r>
              <a:rPr lang="ja-JP" altLang="en-US" sz="2400"/>
              <a:t>通称</a:t>
            </a:r>
            <a:r>
              <a:rPr lang="en-US" altLang="ja-JP" sz="2400"/>
              <a:t>: </a:t>
            </a:r>
            <a:r>
              <a:rPr lang="ja-JP" altLang="en-US" sz="2400"/>
              <a:t>小</a:t>
            </a:r>
            <a:r>
              <a:rPr lang="en-US" altLang="ja-JP" sz="2400"/>
              <a:t>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ja-JP" altLang="en-US" sz="2400"/>
              <a:t>豚入りラーメン </a:t>
            </a:r>
            <a:r>
              <a:rPr lang="en-US" altLang="ja-JP" sz="2400"/>
              <a:t>(</a:t>
            </a:r>
            <a:r>
              <a:rPr lang="ja-JP" altLang="en-US" sz="2400"/>
              <a:t>小豚</a:t>
            </a:r>
            <a:r>
              <a:rPr lang="en-US" altLang="ja-JP" sz="2400"/>
              <a:t>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ja-JP" altLang="en-US" sz="2400"/>
              <a:t>豚Ｗラーメン </a:t>
            </a:r>
            <a:r>
              <a:rPr lang="en-US" altLang="ja-JP" sz="2400"/>
              <a:t>(</a:t>
            </a:r>
            <a:r>
              <a:rPr lang="ja-JP" altLang="en-US" sz="2400"/>
              <a:t>小Ｗ</a:t>
            </a:r>
            <a:r>
              <a:rPr lang="en-US" altLang="ja-JP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/>
              <a:t>何を食べるか決める</a:t>
            </a:r>
            <a:r>
              <a:rPr lang="en-US" altLang="ja-JP" sz="3200" smtClean="0"/>
              <a:t>: </a:t>
            </a:r>
            <a:r>
              <a:rPr lang="ja-JP" altLang="en-US" sz="3200" smtClean="0"/>
              <a:t>トッピング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52513"/>
            <a:ext cx="8462962" cy="4948237"/>
          </a:xfrm>
        </p:spPr>
        <p:txBody>
          <a:bodyPr/>
          <a:lstStyle/>
          <a:p>
            <a:r>
              <a:rPr lang="ja-JP" altLang="en-US" sz="2800" smtClean="0"/>
              <a:t>二郎では無料トッピングが可能</a:t>
            </a:r>
          </a:p>
          <a:p>
            <a:r>
              <a:rPr lang="ja-JP" altLang="en-US" sz="2800" smtClean="0"/>
              <a:t>ほとんどの店では</a:t>
            </a:r>
            <a:r>
              <a:rPr lang="en-US" altLang="ja-JP" sz="2800" smtClean="0"/>
              <a:t>:</a:t>
            </a:r>
          </a:p>
          <a:p>
            <a:pPr lvl="1"/>
            <a:r>
              <a:rPr lang="ja-JP" altLang="en-US" sz="2400" smtClean="0"/>
              <a:t>ニンニク</a:t>
            </a:r>
            <a:r>
              <a:rPr lang="en-US" altLang="ja-JP" sz="2400" smtClean="0"/>
              <a:t>: </a:t>
            </a:r>
            <a:r>
              <a:rPr lang="ja-JP" altLang="en-US" sz="2400" smtClean="0"/>
              <a:t>刻みニンニクが投入される</a:t>
            </a:r>
          </a:p>
          <a:p>
            <a:pPr lvl="1"/>
            <a:r>
              <a:rPr lang="ja-JP" altLang="en-US" sz="2400" smtClean="0"/>
              <a:t>ヤサイ</a:t>
            </a:r>
            <a:r>
              <a:rPr lang="en-US" altLang="ja-JP" sz="2400" smtClean="0"/>
              <a:t>: </a:t>
            </a:r>
            <a:r>
              <a:rPr lang="ja-JP" altLang="en-US" sz="2400" smtClean="0"/>
              <a:t>茹でたキャベツとモヤシが更に投入される</a:t>
            </a:r>
          </a:p>
          <a:p>
            <a:pPr lvl="1"/>
            <a:r>
              <a:rPr lang="ja-JP" altLang="en-US" sz="2400" smtClean="0"/>
              <a:t>アブラ</a:t>
            </a:r>
            <a:r>
              <a:rPr lang="en-US" altLang="ja-JP" sz="2400" smtClean="0"/>
              <a:t>: </a:t>
            </a:r>
            <a:r>
              <a:rPr lang="ja-JP" altLang="en-US" sz="2400" smtClean="0"/>
              <a:t>豚の背脂が更に投入される</a:t>
            </a:r>
            <a:endParaRPr lang="en-US" altLang="ja-JP" sz="2400" smtClean="0"/>
          </a:p>
          <a:p>
            <a:pPr lvl="1"/>
            <a:r>
              <a:rPr lang="ja-JP" altLang="en-US" sz="2400" smtClean="0"/>
              <a:t>カラメ</a:t>
            </a:r>
            <a:r>
              <a:rPr lang="en-US" altLang="ja-JP" sz="2400" smtClean="0"/>
              <a:t>: </a:t>
            </a:r>
            <a:r>
              <a:rPr lang="ja-JP" altLang="en-US" sz="2400" smtClean="0"/>
              <a:t>スープの返しが更に投入される。要は濃いめ</a:t>
            </a:r>
          </a:p>
          <a:p>
            <a:r>
              <a:rPr lang="ja-JP" altLang="en-US" sz="2800" smtClean="0"/>
              <a:t>これを連結してゆく。全部トッピングするときは「全部」</a:t>
            </a:r>
          </a:p>
          <a:p>
            <a:r>
              <a:rPr lang="ja-JP" altLang="en-US" sz="2800" smtClean="0"/>
              <a:t>何も入れないときは「ニンニク抜き」</a:t>
            </a:r>
          </a:p>
          <a:p>
            <a:r>
              <a:rPr lang="ja-JP" altLang="en-US" sz="2800" smtClean="0"/>
              <a:t>トウガラシや、特別な日の限定トッピングがある</a:t>
            </a:r>
            <a:br>
              <a:rPr lang="ja-JP" altLang="en-US" sz="2800" smtClean="0"/>
            </a:br>
            <a:r>
              <a:rPr lang="ja-JP" altLang="en-US" sz="2800" smtClean="0"/>
              <a:t>店舗もある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/>
              <a:t>まずは並ぶ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 smtClean="0"/>
              <a:t>大抵の二郎は行列ができているので並ぶ</a:t>
            </a:r>
          </a:p>
          <a:p>
            <a:pPr lvl="1">
              <a:lnSpc>
                <a:spcPct val="90000"/>
              </a:lnSpc>
            </a:pPr>
            <a:r>
              <a:rPr lang="ja-JP" altLang="en-US" sz="2400" smtClean="0"/>
              <a:t>店舗によっては、途中で列が分断されていることが</a:t>
            </a:r>
            <a:br>
              <a:rPr lang="ja-JP" altLang="en-US" sz="2400" smtClean="0"/>
            </a:br>
            <a:r>
              <a:rPr lang="ja-JP" altLang="en-US" sz="2400" smtClean="0"/>
              <a:t>あるので注意！</a:t>
            </a:r>
          </a:p>
          <a:p>
            <a:pPr>
              <a:lnSpc>
                <a:spcPct val="90000"/>
              </a:lnSpc>
            </a:pPr>
            <a:r>
              <a:rPr lang="ja-JP" altLang="en-US" sz="2800" smtClean="0"/>
              <a:t>並んでいる最中で、何をオーダーするか等を</a:t>
            </a:r>
            <a:br>
              <a:rPr lang="ja-JP" altLang="en-US" sz="2800" smtClean="0"/>
            </a:br>
            <a:r>
              <a:rPr lang="ja-JP" altLang="en-US" sz="2800" smtClean="0"/>
              <a:t>聞かれる場合がある </a:t>
            </a:r>
            <a:r>
              <a:rPr lang="en-US" altLang="ja-JP" sz="2800" smtClean="0"/>
              <a:t>(</a:t>
            </a:r>
            <a:r>
              <a:rPr lang="ja-JP" altLang="en-US" sz="2800" smtClean="0"/>
              <a:t>音楽を聴くのは避ける</a:t>
            </a:r>
            <a:r>
              <a:rPr lang="en-US" altLang="ja-JP" sz="28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ja-JP" altLang="en-US" sz="2400" smtClean="0"/>
              <a:t>麺固め、麺少なめ、油少なめ等もここで聞かれたら答える</a:t>
            </a:r>
          </a:p>
          <a:p>
            <a:pPr>
              <a:lnSpc>
                <a:spcPct val="90000"/>
              </a:lnSpc>
            </a:pPr>
            <a:r>
              <a:rPr lang="ja-JP" altLang="en-US" sz="2800" smtClean="0"/>
              <a:t>店に近づいてきたら、一旦列から抜けて食券を</a:t>
            </a:r>
            <a:br>
              <a:rPr lang="ja-JP" altLang="en-US" sz="2800" smtClean="0"/>
            </a:br>
            <a:r>
              <a:rPr lang="ja-JP" altLang="en-US" sz="2800" smtClean="0"/>
              <a:t>買う </a:t>
            </a:r>
            <a:r>
              <a:rPr lang="en-US" altLang="ja-JP" sz="2800" smtClean="0"/>
              <a:t>(</a:t>
            </a:r>
            <a:r>
              <a:rPr lang="ja-JP" altLang="en-US" sz="2800" smtClean="0"/>
              <a:t>千円札・小銭を用意しておく</a:t>
            </a:r>
            <a:r>
              <a:rPr lang="en-US" altLang="ja-JP" sz="2800" smtClean="0"/>
              <a:t>)</a:t>
            </a:r>
          </a:p>
          <a:p>
            <a:pPr>
              <a:lnSpc>
                <a:spcPct val="90000"/>
              </a:lnSpc>
            </a:pPr>
            <a:r>
              <a:rPr lang="ja-JP" altLang="en-US" sz="2800" smtClean="0"/>
              <a:t>店に自販機がある場合も。無い場合でも大抵近くに</a:t>
            </a:r>
            <a:br>
              <a:rPr lang="ja-JP" altLang="en-US" sz="2800" smtClean="0"/>
            </a:br>
            <a:r>
              <a:rPr lang="ja-JP" altLang="en-US" sz="2800" smtClean="0"/>
              <a:t>ある。店内に冷水器はあるが持ち込むこともできる</a:t>
            </a:r>
          </a:p>
          <a:p>
            <a:pPr lvl="1">
              <a:lnSpc>
                <a:spcPct val="90000"/>
              </a:lnSpc>
            </a:pPr>
            <a:r>
              <a:rPr lang="ja-JP" altLang="en-US" sz="2400" smtClean="0"/>
              <a:t>お茶を用意しておくと吉。お茶か水以外は避けるべき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/>
              <a:t>席に着く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冷水器の水が必要な場合はコップを取って</a:t>
            </a:r>
            <a:br>
              <a:rPr lang="ja-JP" altLang="en-US" smtClean="0"/>
            </a:br>
            <a:r>
              <a:rPr lang="ja-JP" altLang="en-US" smtClean="0"/>
              <a:t>水を注いでから席に着く </a:t>
            </a:r>
            <a:r>
              <a:rPr lang="en-US" altLang="ja-JP" sz="2600" smtClean="0"/>
              <a:t>(</a:t>
            </a:r>
            <a:r>
              <a:rPr lang="ja-JP" altLang="en-US" sz="2600" smtClean="0"/>
              <a:t>店内は狭いことが多い</a:t>
            </a:r>
            <a:r>
              <a:rPr lang="en-US" altLang="ja-JP" sz="2600" smtClean="0"/>
              <a:t>)</a:t>
            </a:r>
          </a:p>
          <a:p>
            <a:r>
              <a:rPr lang="ja-JP" altLang="en-US" smtClean="0"/>
              <a:t>席に着いたら食券を卓上に提示する</a:t>
            </a:r>
          </a:p>
          <a:p>
            <a:pPr lvl="1"/>
            <a:r>
              <a:rPr lang="ja-JP" altLang="en-US" smtClean="0"/>
              <a:t>麺固め、麺少なめ、油少なめ等を言っていない</a:t>
            </a:r>
            <a:br>
              <a:rPr lang="ja-JP" altLang="en-US" smtClean="0"/>
            </a:br>
            <a:r>
              <a:rPr lang="ja-JP" altLang="en-US" smtClean="0"/>
              <a:t>場合 </a:t>
            </a:r>
            <a:r>
              <a:rPr lang="en-US" altLang="ja-JP" smtClean="0"/>
              <a:t>(</a:t>
            </a:r>
            <a:r>
              <a:rPr lang="ja-JP" altLang="en-US" smtClean="0"/>
              <a:t>列内で聞かれなかった場合</a:t>
            </a:r>
            <a:r>
              <a:rPr lang="en-US" altLang="ja-JP" smtClean="0"/>
              <a:t>)</a:t>
            </a:r>
            <a:r>
              <a:rPr lang="ja-JP" altLang="en-US" smtClean="0"/>
              <a:t>、ここで言う</a:t>
            </a:r>
          </a:p>
          <a:p>
            <a:r>
              <a:rPr lang="ja-JP" altLang="en-US" smtClean="0"/>
              <a:t>出来上がるまでしばらく掛かるのでゆっくり</a:t>
            </a:r>
            <a:br>
              <a:rPr lang="ja-JP" altLang="en-US" smtClean="0"/>
            </a:br>
            <a:r>
              <a:rPr lang="ja-JP" altLang="en-US" smtClean="0"/>
              <a:t>待つ。イヤホン等は避けた方が良い</a:t>
            </a:r>
          </a:p>
          <a:p>
            <a:r>
              <a:rPr lang="ja-JP" altLang="en-US" smtClean="0"/>
              <a:t>携帯電話での通話はご遠慮ください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/>
              <a:t>トッピング「ニンニク入れますか？」～登場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mtClean="0"/>
              <a:t>出来上がりが近くなると、</a:t>
            </a:r>
            <a:br>
              <a:rPr lang="ja-JP" altLang="en-US" smtClean="0"/>
            </a:br>
            <a:r>
              <a:rPr lang="ja-JP" altLang="en-US" smtClean="0"/>
              <a:t>「ニンニク入れますか？」</a:t>
            </a:r>
            <a:r>
              <a:rPr lang="ja-JP" altLang="en-US" u="sng" smtClean="0"/>
              <a:t>など</a:t>
            </a:r>
            <a:r>
              <a:rPr lang="ja-JP" altLang="en-US" smtClean="0"/>
              <a:t>と聞かれるので</a:t>
            </a:r>
            <a:br>
              <a:rPr lang="ja-JP" altLang="en-US" smtClean="0"/>
            </a:br>
            <a:r>
              <a:rPr lang="ja-JP" altLang="en-US" smtClean="0"/>
              <a:t>トッピング </a:t>
            </a:r>
            <a:r>
              <a:rPr lang="en-US" altLang="ja-JP" smtClean="0"/>
              <a:t>(ex. </a:t>
            </a:r>
            <a:r>
              <a:rPr lang="ja-JP" altLang="en-US" smtClean="0"/>
              <a:t>ニンニクヤサイ</a:t>
            </a:r>
            <a:r>
              <a:rPr lang="en-US" altLang="ja-JP" smtClean="0"/>
              <a:t>) </a:t>
            </a:r>
            <a:r>
              <a:rPr lang="ja-JP" altLang="en-US" smtClean="0"/>
              <a:t>を答える</a:t>
            </a:r>
          </a:p>
          <a:p>
            <a:pPr>
              <a:lnSpc>
                <a:spcPct val="90000"/>
              </a:lnSpc>
            </a:pPr>
            <a:r>
              <a:rPr lang="ja-JP" altLang="en-US" smtClean="0"/>
              <a:t>しばらくすると遂に二郎が出てくるので、</a:t>
            </a:r>
            <a:br>
              <a:rPr lang="ja-JP" altLang="en-US" smtClean="0"/>
            </a:br>
            <a:r>
              <a:rPr lang="ja-JP" altLang="en-US" smtClean="0"/>
              <a:t>卓に降ろす</a:t>
            </a:r>
          </a:p>
          <a:p>
            <a:pPr>
              <a:lnSpc>
                <a:spcPct val="90000"/>
              </a:lnSpc>
            </a:pPr>
            <a:r>
              <a:rPr lang="ja-JP" altLang="en-US" smtClean="0"/>
              <a:t>こぼさないように注意！</a:t>
            </a:r>
          </a:p>
          <a:p>
            <a:pPr>
              <a:lnSpc>
                <a:spcPct val="90000"/>
              </a:lnSpc>
            </a:pPr>
            <a:r>
              <a:rPr lang="ja-JP" altLang="en-US" smtClean="0"/>
              <a:t>割箸の店舗が多いが、最近塗箸のところも</a:t>
            </a:r>
          </a:p>
          <a:p>
            <a:pPr>
              <a:lnSpc>
                <a:spcPct val="90000"/>
              </a:lnSpc>
            </a:pPr>
            <a:r>
              <a:rPr lang="ja-JP" altLang="en-US" smtClean="0"/>
              <a:t>レンゲは無いことが多い</a:t>
            </a:r>
          </a:p>
          <a:p>
            <a:pPr>
              <a:lnSpc>
                <a:spcPct val="90000"/>
              </a:lnSpc>
            </a:pPr>
            <a:r>
              <a:rPr lang="ja-JP" altLang="en-US" smtClean="0"/>
              <a:t>写真撮影には比較的寛容かと思われる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/>
              <a:t>喰う！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とにかく食べ進める！</a:t>
            </a:r>
          </a:p>
          <a:p>
            <a:pPr lvl="1"/>
            <a:r>
              <a:rPr lang="ja-JP" altLang="en-US" smtClean="0"/>
              <a:t>麺類なので伸びる。伸びたら量も増えて悲惨</a:t>
            </a:r>
          </a:p>
          <a:p>
            <a:pPr lvl="2"/>
            <a:r>
              <a:rPr lang="ja-JP" altLang="en-US" smtClean="0"/>
              <a:t>麺をスープの上に出すのも一つの手 </a:t>
            </a:r>
            <a:r>
              <a:rPr lang="en-US" altLang="ja-JP" smtClean="0"/>
              <a:t>(</a:t>
            </a:r>
            <a:r>
              <a:rPr lang="ja-JP" altLang="en-US" smtClean="0"/>
              <a:t>天地返し</a:t>
            </a:r>
            <a:r>
              <a:rPr lang="en-US" altLang="ja-JP" smtClean="0"/>
              <a:t>)</a:t>
            </a:r>
          </a:p>
          <a:p>
            <a:pPr lvl="1"/>
            <a:r>
              <a:rPr lang="ja-JP" altLang="en-US" smtClean="0"/>
              <a:t>喋っている暇があったら食べる</a:t>
            </a:r>
          </a:p>
          <a:p>
            <a:pPr lvl="2"/>
            <a:r>
              <a:rPr lang="ja-JP" altLang="en-US" smtClean="0"/>
              <a:t>むせるほど焦る必要も無いが、食べることに集中する</a:t>
            </a:r>
          </a:p>
          <a:p>
            <a:pPr lvl="1"/>
            <a:r>
              <a:rPr lang="ja-JP" altLang="en-US" smtClean="0"/>
              <a:t>後付の調味料を使うのも手</a:t>
            </a:r>
          </a:p>
          <a:p>
            <a:pPr lvl="2"/>
            <a:r>
              <a:rPr lang="ja-JP" altLang="en-US" smtClean="0"/>
              <a:t>ギャバン </a:t>
            </a:r>
            <a:r>
              <a:rPr lang="en-US" altLang="ja-JP" smtClean="0"/>
              <a:t>(</a:t>
            </a:r>
            <a:r>
              <a:rPr lang="ja-JP" altLang="en-US" smtClean="0"/>
              <a:t>黒胡椒</a:t>
            </a:r>
            <a:r>
              <a:rPr lang="en-US" altLang="ja-JP" smtClean="0"/>
              <a:t>) </a:t>
            </a:r>
            <a:r>
              <a:rPr lang="ja-JP" altLang="en-US" smtClean="0"/>
              <a:t>や、唐辛子、カレー粉等がある店も</a:t>
            </a:r>
          </a:p>
          <a:p>
            <a:pPr lvl="1"/>
            <a:r>
              <a:rPr lang="ja-JP" altLang="en-US" smtClean="0"/>
              <a:t>時には残すのも勇気</a:t>
            </a:r>
          </a:p>
          <a:p>
            <a:r>
              <a:rPr lang="ja-JP" altLang="en-US" smtClean="0"/>
              <a:t>スープは全部飲む必要はありません！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/>
              <a:t>喰った！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食べ終わったら杯を卓上に上げる</a:t>
            </a:r>
          </a:p>
          <a:p>
            <a:r>
              <a:rPr lang="ja-JP" altLang="en-US" smtClean="0"/>
              <a:t>卓上にある雑巾で卓を拭く</a:t>
            </a:r>
          </a:p>
          <a:p>
            <a:pPr lvl="1"/>
            <a:r>
              <a:rPr lang="ja-JP" altLang="en-US" smtClean="0"/>
              <a:t>油物の食べ物なのできちんと拭いておく</a:t>
            </a:r>
          </a:p>
          <a:p>
            <a:r>
              <a:rPr lang="ja-JP" altLang="en-US" smtClean="0"/>
              <a:t>「ご馳走様でした！」と元気よく挨拶をする</a:t>
            </a:r>
          </a:p>
          <a:p>
            <a:r>
              <a:rPr lang="ja-JP" altLang="en-US" smtClean="0"/>
              <a:t>店を出る</a:t>
            </a:r>
          </a:p>
          <a:p>
            <a:pPr lvl="3"/>
            <a:endParaRPr lang="ja-JP" altLang="en-US" smtClean="0"/>
          </a:p>
          <a:p>
            <a:r>
              <a:rPr lang="ja-JP" altLang="en-US" smtClean="0"/>
              <a:t>これが一連の流れです</a:t>
            </a:r>
          </a:p>
          <a:p>
            <a:r>
              <a:rPr lang="ja-JP" altLang="en-US" smtClean="0"/>
              <a:t>店を出たら口臭対策を施すことを推奨します</a:t>
            </a:r>
          </a:p>
          <a:p>
            <a:pPr lvl="2"/>
            <a:r>
              <a:rPr lang="ja-JP" altLang="en-US" smtClean="0"/>
              <a:t>人と会う用事があるときはニンニクを抜くのも勇気？</a:t>
            </a:r>
          </a:p>
          <a:p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/>
              <a:t>雑多な事項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定休日、臨休、営業時間に注意！</a:t>
            </a:r>
          </a:p>
          <a:p>
            <a:r>
              <a:rPr lang="ja-JP" altLang="en-US" smtClean="0"/>
              <a:t>営業時間によっては麺切れ、豚切れの</a:t>
            </a:r>
            <a:br>
              <a:rPr lang="ja-JP" altLang="en-US" smtClean="0"/>
            </a:br>
            <a:r>
              <a:rPr lang="ja-JP" altLang="en-US" smtClean="0"/>
              <a:t>可能性があります</a:t>
            </a:r>
          </a:p>
          <a:p>
            <a:r>
              <a:rPr lang="ja-JP" altLang="en-US" smtClean="0"/>
              <a:t>ニンニクは出来る限り入れた方が美味しいと</a:t>
            </a:r>
            <a:br>
              <a:rPr lang="ja-JP" altLang="en-US" smtClean="0"/>
            </a:br>
            <a:r>
              <a:rPr lang="ja-JP" altLang="en-US" smtClean="0"/>
              <a:t>考えています</a:t>
            </a:r>
          </a:p>
          <a:p>
            <a:r>
              <a:rPr lang="ja-JP" altLang="en-US" smtClean="0"/>
              <a:t>初めての方は歌舞伎町、池袋、小岩が</a:t>
            </a:r>
            <a:br>
              <a:rPr lang="ja-JP" altLang="en-US" smtClean="0"/>
            </a:br>
            <a:r>
              <a:rPr lang="ja-JP" altLang="en-US" smtClean="0"/>
              <a:t>割と食べやすいかと思います</a:t>
            </a:r>
            <a:r>
              <a:rPr lang="en-US" altLang="ja-JP" smtClean="0"/>
              <a:t>…</a:t>
            </a:r>
            <a:r>
              <a:rPr lang="ja-JP" altLang="en-US" smtClean="0"/>
              <a:t>が！</a:t>
            </a:r>
            <a:br>
              <a:rPr lang="ja-JP" altLang="en-US" smtClean="0"/>
            </a:br>
            <a:r>
              <a:rPr lang="ja-JP" altLang="en-US" smtClean="0"/>
              <a:t>敢えて「二郎」を体験するのもまた一興かと</a:t>
            </a:r>
          </a:p>
          <a:p>
            <a:r>
              <a:rPr lang="ja-JP" altLang="en-US" smtClean="0"/>
              <a:t>ネット上にもたくさん二郎画像があります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smtClean="0"/>
              <a:t>自己紹介</a:t>
            </a:r>
          </a:p>
        </p:txBody>
      </p:sp>
      <p:sp>
        <p:nvSpPr>
          <p:cNvPr id="17410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88" y="1052513"/>
            <a:ext cx="8329612" cy="5073650"/>
          </a:xfrm>
        </p:spPr>
        <p:txBody>
          <a:bodyPr/>
          <a:lstStyle/>
          <a:p>
            <a:r>
              <a:rPr lang="ja-JP" altLang="en-US" smtClean="0"/>
              <a:t>ジロリアン </a:t>
            </a:r>
            <a:r>
              <a:rPr lang="en-US" altLang="ja-JP" smtClean="0"/>
              <a:t>(</a:t>
            </a:r>
            <a:r>
              <a:rPr lang="ja-JP" altLang="en-US" smtClean="0"/>
              <a:t>二郎中毒者</a:t>
            </a:r>
            <a:r>
              <a:rPr lang="en-US" altLang="ja-JP" smtClean="0"/>
              <a:t>)</a:t>
            </a:r>
          </a:p>
          <a:p>
            <a:pPr lvl="1"/>
            <a:r>
              <a:rPr lang="ja-JP" altLang="en-US" smtClean="0"/>
              <a:t>目標は全店制覇 </a:t>
            </a:r>
            <a:r>
              <a:rPr lang="en-US" altLang="ja-JP" smtClean="0"/>
              <a:t>(</a:t>
            </a:r>
            <a:r>
              <a:rPr lang="ja-JP" altLang="en-US" smtClean="0"/>
              <a:t>現在 </a:t>
            </a:r>
            <a:r>
              <a:rPr lang="en-US" altLang="ja-JP" smtClean="0"/>
              <a:t>15 / 33 </a:t>
            </a:r>
            <a:r>
              <a:rPr lang="ja-JP" altLang="en-US" smtClean="0"/>
              <a:t>店舗制覇</a:t>
            </a:r>
            <a:r>
              <a:rPr lang="en-US" altLang="ja-JP" smtClean="0"/>
              <a:t>)</a:t>
            </a:r>
          </a:p>
          <a:p>
            <a:pPr lvl="1"/>
            <a:r>
              <a:rPr lang="ja-JP" altLang="en-US" smtClean="0"/>
              <a:t>いつも仙川で食べてます</a:t>
            </a:r>
            <a:endParaRPr lang="en-US" altLang="ja-JP" smtClean="0"/>
          </a:p>
          <a:p>
            <a:r>
              <a:rPr lang="ja-JP" altLang="en-US" smtClean="0"/>
              <a:t>ついったったー </a:t>
            </a:r>
            <a:r>
              <a:rPr lang="en-US" altLang="ja-JP" smtClean="0"/>
              <a:t>(@takeshik)</a:t>
            </a:r>
          </a:p>
          <a:p>
            <a:pPr lvl="1"/>
            <a:r>
              <a:rPr lang="ja-JP" altLang="en-US" smtClean="0"/>
              <a:t>二郎広報 </a:t>
            </a:r>
            <a:r>
              <a:rPr lang="en-US" altLang="ja-JP" smtClean="0"/>
              <a:t>bot</a:t>
            </a:r>
          </a:p>
          <a:p>
            <a:r>
              <a:rPr lang="en-US" altLang="ja-JP" smtClean="0"/>
              <a:t>C#er</a:t>
            </a:r>
          </a:p>
          <a:p>
            <a:pPr lvl="1"/>
            <a:r>
              <a:rPr lang="en-US" altLang="ja-JP" smtClean="0"/>
              <a:t>MetaTweet (http://www.metatweet.org/)</a:t>
            </a:r>
          </a:p>
          <a:p>
            <a:pPr lvl="2"/>
            <a:r>
              <a:rPr lang="ja-JP" altLang="en-US" smtClean="0"/>
              <a:t>確実に前進してます！してるはず！</a:t>
            </a:r>
          </a:p>
          <a:p>
            <a:pPr lvl="2"/>
            <a:r>
              <a:rPr lang="ja-JP" altLang="en-US" smtClean="0"/>
              <a:t>いま </a:t>
            </a:r>
            <a:r>
              <a:rPr lang="en-US" altLang="ja-JP" smtClean="0"/>
              <a:t>GUI </a:t>
            </a:r>
            <a:r>
              <a:rPr lang="ja-JP" altLang="en-US" smtClean="0"/>
              <a:t>クライアント作ってます！結構まとも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23850" y="260350"/>
            <a:ext cx="8351838" cy="5761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163" y="2292350"/>
            <a:ext cx="705008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23850" y="260350"/>
            <a:ext cx="8351838" cy="5761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063" y="404813"/>
            <a:ext cx="5348287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23850" y="260350"/>
            <a:ext cx="8351838" cy="5761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1484313"/>
            <a:ext cx="7773987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smtClean="0"/>
              <a:t>アジェンダ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二郎の概要</a:t>
            </a:r>
            <a:endParaRPr lang="en-US" altLang="ja-JP" smtClean="0"/>
          </a:p>
          <a:p>
            <a:r>
              <a:rPr lang="ja-JP" altLang="en-US" smtClean="0"/>
              <a:t>二郎を食べるまでの流れ</a:t>
            </a:r>
            <a:endParaRPr lang="en-US" altLang="ja-JP" smtClean="0"/>
          </a:p>
          <a:p>
            <a:r>
              <a:rPr lang="ja-JP" altLang="en-US" smtClean="0"/>
              <a:t>その他の雑多な知識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  <a:p>
            <a:r>
              <a:rPr lang="ja-JP" altLang="en-US" sz="2800" smtClean="0"/>
              <a:t>二郎に行った事の無い方向けの </a:t>
            </a:r>
            <a:r>
              <a:rPr lang="en-US" altLang="ja-JP" sz="2800" smtClean="0"/>
              <a:t>how-to </a:t>
            </a:r>
            <a:r>
              <a:rPr lang="ja-JP" altLang="en-US" sz="2800" smtClean="0"/>
              <a:t>です</a:t>
            </a:r>
          </a:p>
          <a:p>
            <a:r>
              <a:rPr lang="ja-JP" altLang="en-US" sz="2800" smtClean="0"/>
              <a:t>二郎は好き嫌いが分かれるのでご理解下さい</a:t>
            </a:r>
          </a:p>
          <a:p>
            <a:r>
              <a:rPr lang="ja-JP" altLang="en-US" sz="2800" smtClean="0"/>
              <a:t>味の内容その他を保証するものではありません</a:t>
            </a:r>
          </a:p>
          <a:p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23850" y="260350"/>
            <a:ext cx="8351838" cy="5761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413" y="333375"/>
            <a:ext cx="4827587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/>
              <a:t>二郎とは何か？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→ 麺類なのは確か。</a:t>
            </a:r>
          </a:p>
          <a:p>
            <a:pPr lvl="1"/>
            <a:r>
              <a:rPr lang="ja-JP" altLang="en-US" smtClean="0"/>
              <a:t>「二郎はラーメンに非ず、二郎という食べ物也」</a:t>
            </a:r>
          </a:p>
          <a:p>
            <a:r>
              <a:rPr lang="ja-JP" altLang="en-US" smtClean="0"/>
              <a:t>一部の人の心と腹を虜にしている</a:t>
            </a:r>
          </a:p>
          <a:p>
            <a:pPr lvl="1"/>
            <a:r>
              <a:rPr lang="ja-JP" altLang="en-US" smtClean="0"/>
              <a:t>ダメな人は受け付けないがハマる人はハマる</a:t>
            </a:r>
          </a:p>
          <a:p>
            <a:pPr lvl="1"/>
            <a:r>
              <a:rPr lang="ja-JP" altLang="en-US" smtClean="0"/>
              <a:t>「美味いか不味いかは三回行ってから」</a:t>
            </a:r>
          </a:p>
          <a:p>
            <a:r>
              <a:rPr lang="ja-JP" altLang="en-US" smtClean="0"/>
              <a:t>東京を中心に関東一円に展開</a:t>
            </a:r>
          </a:p>
          <a:p>
            <a:r>
              <a:rPr lang="ja-JP" altLang="en-US" smtClean="0"/>
              <a:t>ここは東京、折角なので一度は試してみては</a:t>
            </a:r>
            <a:br>
              <a:rPr lang="ja-JP" altLang="en-US" smtClean="0"/>
            </a:br>
            <a:r>
              <a:rPr lang="ja-JP" altLang="en-US" smtClean="0"/>
              <a:t>いががでしょうか？</a:t>
            </a:r>
          </a:p>
          <a:p>
            <a:r>
              <a:rPr lang="ja-JP" altLang="en-US" smtClean="0"/>
              <a:t>二郎の中毒者は一般に</a:t>
            </a:r>
            <a:r>
              <a:rPr lang="ja-JP" altLang="en-US" b="1" smtClean="0"/>
              <a:t>ジロリアン</a:t>
            </a:r>
            <a:r>
              <a:rPr lang="ja-JP" altLang="en-US" smtClean="0"/>
              <a:t>と呼ばれる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smtClean="0"/>
              <a:t>二郎の一般的な特徴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mtClean="0"/>
              <a:t>やたら太い麺　　　</a:t>
            </a:r>
            <a:r>
              <a:rPr lang="en-US" altLang="ja-JP" smtClean="0"/>
              <a:t>(</a:t>
            </a:r>
            <a:r>
              <a:rPr lang="ja-JP" altLang="en-US" smtClean="0"/>
              <a:t>こんな感じ→</a:t>
            </a:r>
            <a:endParaRPr lang="en-US" altLang="ja-JP" smtClean="0"/>
          </a:p>
          <a:p>
            <a:pPr>
              <a:lnSpc>
                <a:spcPct val="90000"/>
              </a:lnSpc>
            </a:pPr>
            <a:r>
              <a:rPr lang="ja-JP" altLang="en-US" smtClean="0"/>
              <a:t>大量の脂</a:t>
            </a:r>
          </a:p>
          <a:p>
            <a:pPr>
              <a:lnSpc>
                <a:spcPct val="90000"/>
              </a:lnSpc>
            </a:pPr>
            <a:r>
              <a:rPr lang="en-US" altLang="ja-JP" smtClean="0"/>
              <a:t>(</a:t>
            </a:r>
            <a:r>
              <a:rPr lang="ja-JP" altLang="en-US" smtClean="0"/>
              <a:t>標準状態で</a:t>
            </a:r>
            <a:r>
              <a:rPr lang="en-US" altLang="ja-JP" smtClean="0"/>
              <a:t>) </a:t>
            </a:r>
            <a:r>
              <a:rPr lang="ja-JP" altLang="en-US" smtClean="0"/>
              <a:t>量が多い</a:t>
            </a:r>
          </a:p>
          <a:p>
            <a:pPr>
              <a:lnSpc>
                <a:spcPct val="90000"/>
              </a:lnSpc>
            </a:pPr>
            <a:r>
              <a:rPr lang="ja-JP" altLang="en-US" smtClean="0"/>
              <a:t>巨大な豚肉の塊</a:t>
            </a:r>
          </a:p>
          <a:p>
            <a:pPr lvl="1">
              <a:lnSpc>
                <a:spcPct val="90000"/>
              </a:lnSpc>
            </a:pPr>
            <a:r>
              <a:rPr lang="ja-JP" altLang="en-US" smtClean="0"/>
              <a:t>二郎では叉焼ではなく「豚」と呼ぶ</a:t>
            </a:r>
          </a:p>
          <a:p>
            <a:pPr lvl="1">
              <a:lnSpc>
                <a:spcPct val="90000"/>
              </a:lnSpc>
            </a:pPr>
            <a:r>
              <a:rPr lang="ja-JP" altLang="en-US" smtClean="0"/>
              <a:t>勿論単位は「個」。角煮のイメージ</a:t>
            </a:r>
          </a:p>
          <a:p>
            <a:pPr>
              <a:lnSpc>
                <a:spcPct val="90000"/>
              </a:lnSpc>
            </a:pPr>
            <a:r>
              <a:rPr lang="en-US" altLang="ja-JP" smtClean="0"/>
              <a:t>(</a:t>
            </a:r>
            <a:r>
              <a:rPr lang="ja-JP" altLang="en-US" smtClean="0"/>
              <a:t>これらはある程度調節が可能</a:t>
            </a:r>
            <a:r>
              <a:rPr lang="en-US" altLang="ja-JP" smtClean="0"/>
              <a:t>)</a:t>
            </a:r>
          </a:p>
          <a:p>
            <a:pPr>
              <a:lnSpc>
                <a:spcPct val="90000"/>
              </a:lnSpc>
            </a:pPr>
            <a:r>
              <a:rPr lang="ja-JP" altLang="en-US" smtClean="0"/>
              <a:t>二郎は店舗ごとに色々と違う！</a:t>
            </a:r>
          </a:p>
          <a:p>
            <a:pPr lvl="1">
              <a:lnSpc>
                <a:spcPct val="90000"/>
              </a:lnSpc>
            </a:pPr>
            <a:r>
              <a:rPr lang="ja-JP" altLang="en-US" smtClean="0"/>
              <a:t>様々な差、特徴がある</a:t>
            </a:r>
          </a:p>
        </p:txBody>
      </p:sp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908050"/>
            <a:ext cx="23495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smtClean="0"/>
              <a:t>二郎の歴史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1960 </a:t>
            </a:r>
            <a:r>
              <a:rPr lang="ja-JP" altLang="en-US" smtClean="0"/>
              <a:t>年代後半頃、山田拓美氏によって創業</a:t>
            </a:r>
          </a:p>
          <a:p>
            <a:pPr lvl="1"/>
            <a:r>
              <a:rPr lang="ja-JP" altLang="en-US" smtClean="0"/>
              <a:t>氏は現在も三田本店の店長</a:t>
            </a:r>
          </a:p>
          <a:p>
            <a:pPr lvl="1"/>
            <a:r>
              <a:rPr lang="ja-JP" altLang="en-US" smtClean="0"/>
              <a:t>現在、暖簾分けによって </a:t>
            </a:r>
            <a:r>
              <a:rPr lang="en-US" altLang="ja-JP" smtClean="0"/>
              <a:t>32 </a:t>
            </a:r>
            <a:r>
              <a:rPr lang="ja-JP" altLang="en-US" smtClean="0"/>
              <a:t>の支店がある</a:t>
            </a:r>
          </a:p>
          <a:p>
            <a:pPr lvl="2"/>
            <a:r>
              <a:rPr lang="ja-JP" altLang="en-US" smtClean="0"/>
              <a:t>他、独立して現在二郎を名乗っていない店舗も</a:t>
            </a:r>
          </a:p>
          <a:p>
            <a:r>
              <a:rPr lang="ja-JP" altLang="en-US" smtClean="0"/>
              <a:t>現在も出店継続中</a:t>
            </a:r>
          </a:p>
          <a:p>
            <a:pPr lvl="1"/>
            <a:r>
              <a:rPr lang="en-US" altLang="ja-JP" smtClean="0"/>
              <a:t>2008 </a:t>
            </a:r>
            <a:r>
              <a:rPr lang="ja-JP" altLang="en-US" smtClean="0"/>
              <a:t>年 </a:t>
            </a:r>
            <a:r>
              <a:rPr lang="en-US" altLang="ja-JP" smtClean="0"/>
              <a:t>4 </a:t>
            </a:r>
            <a:r>
              <a:rPr lang="ja-JP" altLang="en-US" smtClean="0"/>
              <a:t>月 </a:t>
            </a:r>
            <a:r>
              <a:rPr lang="en-US" altLang="ja-JP" smtClean="0"/>
              <a:t>27 </a:t>
            </a:r>
            <a:r>
              <a:rPr lang="ja-JP" altLang="en-US" smtClean="0"/>
              <a:t>日　大宮店オープン</a:t>
            </a:r>
          </a:p>
          <a:p>
            <a:pPr lvl="1"/>
            <a:r>
              <a:rPr lang="en-US" altLang="ja-JP" smtClean="0"/>
              <a:t>2009 </a:t>
            </a:r>
            <a:r>
              <a:rPr lang="ja-JP" altLang="en-US" smtClean="0"/>
              <a:t>年 </a:t>
            </a:r>
            <a:r>
              <a:rPr lang="en-US" altLang="ja-JP" smtClean="0"/>
              <a:t>4 </a:t>
            </a:r>
            <a:r>
              <a:rPr lang="ja-JP" altLang="en-US" smtClean="0"/>
              <a:t>月 </a:t>
            </a:r>
            <a:r>
              <a:rPr lang="en-US" altLang="ja-JP" smtClean="0"/>
              <a:t>19 </a:t>
            </a:r>
            <a:r>
              <a:rPr lang="ja-JP" altLang="en-US" smtClean="0"/>
              <a:t>日　千住大橋店オープン</a:t>
            </a:r>
          </a:p>
          <a:p>
            <a:pPr lvl="1"/>
            <a:r>
              <a:rPr lang="en-US" altLang="ja-JP" smtClean="0"/>
              <a:t>2009 </a:t>
            </a:r>
            <a:r>
              <a:rPr lang="ja-JP" altLang="en-US" smtClean="0"/>
              <a:t>年 </a:t>
            </a:r>
            <a:r>
              <a:rPr lang="en-US" altLang="ja-JP" smtClean="0"/>
              <a:t>6 </a:t>
            </a:r>
            <a:r>
              <a:rPr lang="ja-JP" altLang="en-US" smtClean="0"/>
              <a:t>月 </a:t>
            </a:r>
            <a:r>
              <a:rPr lang="en-US" altLang="ja-JP" smtClean="0"/>
              <a:t>7 </a:t>
            </a:r>
            <a:r>
              <a:rPr lang="ja-JP" altLang="en-US" smtClean="0"/>
              <a:t>日　　茨城守谷店オープン</a:t>
            </a:r>
            <a:endParaRPr lang="en-US" altLang="ja-JP" smtClean="0">
              <a:ea typeface="@Arial"/>
              <a:cs typeface="@Arial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96988" y="5157788"/>
            <a:ext cx="6111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latin typeface="ＭＳ Ｐゴシック"/>
              </a:rPr>
              <a:t>…</a:t>
            </a:r>
            <a:endParaRPr lang="en-US" altLang="ja-JP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15312" cy="706437"/>
          </a:xfrm>
        </p:spPr>
        <p:txBody>
          <a:bodyPr/>
          <a:lstStyle/>
          <a:p>
            <a:r>
              <a:rPr lang="ja-JP" altLang="en-US" sz="3200" smtClean="0"/>
              <a:t>二郎　全 </a:t>
            </a:r>
            <a:r>
              <a:rPr lang="en-US" altLang="ja-JP" sz="3200" smtClean="0"/>
              <a:t>33 </a:t>
            </a:r>
            <a:r>
              <a:rPr lang="ja-JP" altLang="en-US" sz="3200" smtClean="0"/>
              <a:t>店舗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3278188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2400" smtClean="0"/>
              <a:t>東京都 </a:t>
            </a:r>
            <a:r>
              <a:rPr lang="en-US" altLang="ja-JP" sz="2400" smtClean="0"/>
              <a:t>(</a:t>
            </a:r>
            <a:r>
              <a:rPr lang="ja-JP" altLang="en-US" sz="2400" smtClean="0"/>
              <a:t>区部</a:t>
            </a:r>
            <a:r>
              <a:rPr lang="en-US" altLang="ja-JP" sz="240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三田 </a:t>
            </a:r>
            <a:r>
              <a:rPr lang="en-US" altLang="ja-JP" sz="2000" smtClean="0"/>
              <a:t>(</a:t>
            </a:r>
            <a:r>
              <a:rPr lang="ja-JP" altLang="en-US" sz="2000" smtClean="0"/>
              <a:t>本店</a:t>
            </a:r>
            <a:r>
              <a:rPr lang="en-US" altLang="ja-JP" sz="200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目黒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歌舞伎町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品川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新宿小滝橋通り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環七新代田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池袋東口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亀戸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高田馬場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荻窪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上野毛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環七一之江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神田神保町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小岩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桜台駅前</a:t>
            </a:r>
          </a:p>
          <a:p>
            <a:pPr lvl="1">
              <a:lnSpc>
                <a:spcPct val="80000"/>
              </a:lnSpc>
            </a:pPr>
            <a:r>
              <a:rPr lang="ja-JP" altLang="en-US" sz="2000" smtClean="0"/>
              <a:t>千住大橋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843213" y="765175"/>
            <a:ext cx="31686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2400"/>
              <a:t>東京都 </a:t>
            </a:r>
            <a:r>
              <a:rPr lang="en-US" altLang="ja-JP" sz="2400"/>
              <a:t>(</a:t>
            </a:r>
            <a:r>
              <a:rPr lang="ja-JP" altLang="en-US" sz="2400"/>
              <a:t>市部</a:t>
            </a:r>
            <a:r>
              <a:rPr lang="en-US" altLang="ja-JP" sz="240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仙川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八王子野猿街道</a:t>
            </a:r>
            <a:r>
              <a:rPr lang="en-US" altLang="ja-JP" sz="2000"/>
              <a:t>2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新小金井街道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府中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めじろ台法政大学前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ひばりヶ丘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立川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2400"/>
              <a:t>神奈川県</a:t>
            </a:r>
            <a:endParaRPr lang="en-US" altLang="ja-JP" sz="24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武蔵小杉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鶴見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京急川崎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相模大野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横浜関内</a:t>
            </a:r>
            <a:endParaRPr lang="en-US" altLang="ja-JP" sz="2000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156325" y="765175"/>
            <a:ext cx="24495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2400"/>
              <a:t>千葉県</a:t>
            </a:r>
            <a:endParaRPr lang="en-US" altLang="ja-JP" sz="24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松戸駅前</a:t>
            </a:r>
            <a:endParaRPr lang="en-US" altLang="ja-JP" sz="20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京成大久保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ja-JP" altLang="en-US" sz="2400"/>
              <a:t>栃木県</a:t>
            </a:r>
            <a:endParaRPr lang="en-US" altLang="ja-JP" sz="24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栃木街道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ja-JP" altLang="en-US" sz="2400"/>
              <a:t>埼玉県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大宮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ja-JP" altLang="en-US" sz="2400"/>
              <a:t>茨城県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ja-JP" altLang="en-US" sz="2000"/>
              <a:t>茨城守谷</a:t>
            </a:r>
            <a:endParaRPr lang="en-US" altLang="ja-JP" sz="2000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5219700" y="4797425"/>
            <a:ext cx="33115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/>
              <a:t>詳細</a:t>
            </a:r>
            <a:r>
              <a:rPr lang="en-US" altLang="ja-JP" sz="2400"/>
              <a:t>:</a:t>
            </a:r>
          </a:p>
          <a:p>
            <a:pPr>
              <a:spcBef>
                <a:spcPct val="50000"/>
              </a:spcBef>
            </a:pPr>
            <a:r>
              <a:rPr lang="en-US" altLang="ja-JP" sz="2400" b="1" u="sng">
                <a:solidFill>
                  <a:srgbClr val="0000FF"/>
                </a:solidFill>
                <a:latin typeface="Lucida Sans Unicode" pitchFamily="34" charset="0"/>
              </a:rPr>
              <a:t>http://bit.ly/jiromap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smtClean="0"/>
              <a:t>二郎の一例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77050" y="4292600"/>
            <a:ext cx="172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2400"/>
              <a:t>09/07/02</a:t>
            </a:r>
            <a:br>
              <a:rPr kumimoji="0" lang="en-US" altLang="ja-JP" sz="2400"/>
            </a:br>
            <a:r>
              <a:rPr kumimoji="0" lang="en-US" altLang="ja-JP" sz="2400"/>
              <a:t>19:42</a:t>
            </a:r>
            <a:br>
              <a:rPr kumimoji="0" lang="en-US" altLang="ja-JP" sz="2400"/>
            </a:br>
            <a:r>
              <a:rPr kumimoji="0" lang="ja-JP" altLang="en-US" sz="2400"/>
              <a:t>仙川店</a:t>
            </a:r>
            <a:br>
              <a:rPr kumimoji="0" lang="ja-JP" altLang="en-US" sz="2400"/>
            </a:br>
            <a:r>
              <a:rPr kumimoji="0" lang="ja-JP" altLang="en-US" sz="2400"/>
              <a:t>大</a:t>
            </a:r>
            <a:r>
              <a:rPr kumimoji="0" lang="en-US" altLang="ja-JP" sz="2400"/>
              <a:t>W</a:t>
            </a:r>
            <a:r>
              <a:rPr kumimoji="0" lang="ja-JP" altLang="en-US" sz="2400"/>
              <a:t>　全部</a:t>
            </a:r>
            <a:endParaRPr lang="ja-JP" altLang="en-US" sz="2400"/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6427788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877050" y="908050"/>
            <a:ext cx="172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2400"/>
              <a:t>※</a:t>
            </a:r>
            <a:r>
              <a:rPr kumimoji="0" lang="ja-JP" altLang="en-US" sz="2400"/>
              <a:t>あくまで</a:t>
            </a:r>
            <a:br>
              <a:rPr kumimoji="0" lang="ja-JP" altLang="en-US" sz="2400"/>
            </a:br>
            <a:r>
              <a:rPr kumimoji="0" lang="ja-JP" altLang="en-US" sz="2400"/>
              <a:t>　 一例です</a:t>
            </a:r>
            <a:endParaRPr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ドマスタN05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749</Words>
  <Application>Microsoft Office PowerPoint</Application>
  <PresentationFormat>画面に合わせる (4:3)</PresentationFormat>
  <Paragraphs>174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Arial</vt:lpstr>
      <vt:lpstr>ＭＳ Ｐゴシック</vt:lpstr>
      <vt:lpstr>Calibri</vt:lpstr>
      <vt:lpstr>@Arial</vt:lpstr>
      <vt:lpstr>Lucida Sans Unicode</vt:lpstr>
      <vt:lpstr>スライドマスタN05</vt:lpstr>
      <vt:lpstr>スライド 1</vt:lpstr>
      <vt:lpstr>自己紹介</vt:lpstr>
      <vt:lpstr>アジェンダ</vt:lpstr>
      <vt:lpstr>スライド 4</vt:lpstr>
      <vt:lpstr>二郎とは何か？</vt:lpstr>
      <vt:lpstr>二郎の一般的な特徴</vt:lpstr>
      <vt:lpstr>二郎の歴史</vt:lpstr>
      <vt:lpstr>二郎　全 33 店舗</vt:lpstr>
      <vt:lpstr>二郎の一例</vt:lpstr>
      <vt:lpstr>二郎に対するよくある間違い</vt:lpstr>
      <vt:lpstr>スライド 11</vt:lpstr>
      <vt:lpstr>何を食べるか決める: 基本メニュー</vt:lpstr>
      <vt:lpstr>何を食べるか決める: トッピング</vt:lpstr>
      <vt:lpstr>まずは並ぶ</vt:lpstr>
      <vt:lpstr>席に着く</vt:lpstr>
      <vt:lpstr>トッピング「ニンニク入れますか？」～登場</vt:lpstr>
      <vt:lpstr>喰う！</vt:lpstr>
      <vt:lpstr>喰った！</vt:lpstr>
      <vt:lpstr>雑多な事項</vt:lpstr>
      <vt:lpstr>スライド 20</vt:lpstr>
      <vt:lpstr>スライド 21</vt:lpstr>
      <vt:lpstr>スライド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二郎への誘い</dc:title>
  <dc:creator>Takeshi KIRIYA</dc:creator>
  <cp:lastModifiedBy>わんくま同盟</cp:lastModifiedBy>
  <cp:revision>16</cp:revision>
  <dcterms:created xsi:type="dcterms:W3CDTF">2008-11-12T15:51:15Z</dcterms:created>
  <dcterms:modified xsi:type="dcterms:W3CDTF">2009-09-10T17:04:33Z</dcterms:modified>
</cp:coreProperties>
</file>