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</p:sldMasterIdLst>
  <p:notesMasterIdLst>
    <p:notesMasterId r:id="rId35"/>
  </p:notesMasterIdLst>
  <p:handoutMasterIdLst>
    <p:handoutMasterId r:id="rId36"/>
  </p:handoutMasterIdLst>
  <p:sldIdLst>
    <p:sldId id="265" r:id="rId3"/>
    <p:sldId id="266" r:id="rId4"/>
    <p:sldId id="271" r:id="rId5"/>
    <p:sldId id="270" r:id="rId6"/>
    <p:sldId id="268" r:id="rId7"/>
    <p:sldId id="267" r:id="rId8"/>
    <p:sldId id="269" r:id="rId9"/>
    <p:sldId id="272" r:id="rId10"/>
    <p:sldId id="273" r:id="rId11"/>
    <p:sldId id="276" r:id="rId12"/>
    <p:sldId id="277" r:id="rId13"/>
    <p:sldId id="292" r:id="rId14"/>
    <p:sldId id="279" r:id="rId15"/>
    <p:sldId id="280" r:id="rId16"/>
    <p:sldId id="281" r:id="rId17"/>
    <p:sldId id="291" r:id="rId18"/>
    <p:sldId id="283" r:id="rId19"/>
    <p:sldId id="284" r:id="rId20"/>
    <p:sldId id="305" r:id="rId21"/>
    <p:sldId id="286" r:id="rId22"/>
    <p:sldId id="303" r:id="rId23"/>
    <p:sldId id="304" r:id="rId24"/>
    <p:sldId id="296" r:id="rId25"/>
    <p:sldId id="297" r:id="rId26"/>
    <p:sldId id="287" r:id="rId27"/>
    <p:sldId id="301" r:id="rId28"/>
    <p:sldId id="302" r:id="rId29"/>
    <p:sldId id="288" r:id="rId30"/>
    <p:sldId id="298" r:id="rId31"/>
    <p:sldId id="299" r:id="rId32"/>
    <p:sldId id="290" r:id="rId33"/>
    <p:sldId id="294" r:id="rId34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shift_jis"/>
  <p:clrMru>
    <a:srgbClr val="FFE69F"/>
    <a:srgbClr val="FFD04B"/>
    <a:srgbClr val="996633"/>
    <a:srgbClr val="CCCC00"/>
    <a:srgbClr val="FFCC00"/>
    <a:srgbClr val="FFEBB3"/>
    <a:srgbClr val="FFCC99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0995" autoAdjust="0"/>
    <p:restoredTop sz="94697" autoAdjust="0"/>
  </p:normalViewPr>
  <p:slideViewPr>
    <p:cSldViewPr snapToGrid="0" showGuides="1">
      <p:cViewPr varScale="1">
        <p:scale>
          <a:sx n="45" d="100"/>
          <a:sy n="45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C3B43A80-A111-47B3-AF46-260D94F2723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2008/09/20</a:t>
            </a:r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A89EA0E-858D-4D4C-A68F-C881773CD71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F174B-952A-4466-99E3-E2C82C6A173D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6B0A2-C4C5-4F3B-8706-54937E41BB97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C57A2-9A83-4F5D-A028-B3AEAF94374B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8329642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80F90-7115-471D-B41E-74886DDF495C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853E2-90C3-4EAE-8022-B18741D30DAA}" type="datetime1">
              <a:rPr lang="ja-JP" altLang="en-US"/>
              <a:pPr/>
              <a:t>2009/4/25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34FD2-7C1D-44EB-9413-D36BBB6C5953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0E3254-7B99-4A83-9369-C88F9D40D90F}" type="datetime1">
              <a:rPr lang="ja-JP" altLang="en-US"/>
              <a:pPr/>
              <a:t>2009/4/25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6379-D2BC-4944-80BD-DD3F270F88A7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CD1541-1747-4EF2-9FF4-313320DCA758}" type="datetime1">
              <a:rPr lang="ja-JP" altLang="en-US"/>
              <a:pPr/>
              <a:t>2009/4/25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4F4AF-5385-4455-A2E3-B9E572E4EFF9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FE435A-FEFD-48D4-AD12-1EBA707F0219}" type="datetime1">
              <a:rPr lang="ja-JP" altLang="en-US"/>
              <a:pPr/>
              <a:t>2009/4/25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35271-3661-451F-9BF9-D44C168BA708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490C95-D42C-43DB-9D9E-D1D17858A824}" type="datetime1">
              <a:rPr lang="ja-JP" altLang="en-US"/>
              <a:pPr/>
              <a:t>2009/4/25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2AC60-07F5-441B-BAFA-2DD5864A507B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ED82A9-D7C1-4AF1-9E9A-FADDA4453CE9}" type="datetime1">
              <a:rPr lang="ja-JP" altLang="en-US"/>
              <a:pPr/>
              <a:t>2009/4/25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365BE-8660-47FA-8F32-7428351D210F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29345-ACE3-4908-9932-7907AA1B6A75}" type="datetime1">
              <a:rPr lang="ja-JP" altLang="en-US"/>
              <a:pPr/>
              <a:t>2009/4/25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FBCCD-0F1B-40F0-B821-6C564215318E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DF1F8-5DDB-4626-A293-FB3F54A46F2F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23EAF9-CC42-4806-852C-417C20DA5ABF}" type="datetime1">
              <a:rPr lang="ja-JP" altLang="en-US"/>
              <a:pPr/>
              <a:t>2009/4/25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275A4-0E80-4F7F-B9F7-0322E6B13311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17AE3D-44DA-48FE-ACF4-0C8F02DDB5E2}" type="datetime1">
              <a:rPr lang="ja-JP" altLang="en-US"/>
              <a:pPr/>
              <a:t>2009/4/25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9AFDE-85AF-4113-9AA4-C9C5D4350F58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323DE-8BF1-4E3B-A73E-88D9FDD92900}" type="datetime1">
              <a:rPr lang="ja-JP" altLang="en-US"/>
              <a:pPr/>
              <a:t>2009/4/25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A90C6-8BED-4635-9730-CEA4CC85EB29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8FBEB-4CC4-446B-B179-E91D3973769A}" type="datetime1">
              <a:rPr lang="ja-JP" altLang="en-US"/>
              <a:pPr/>
              <a:t>2009/4/25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06BA6-20C5-49C4-8F8D-AAB5FE802ABD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938A5-BDD9-4B94-8830-985B8A5E87B7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E429E-183D-4216-A32C-C04EE33571A8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A30A0-4D73-4080-96D6-B74D9137C9F3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F5DBC-AEF9-4769-BCDF-06AF21CEF4EE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798CA-E2BB-4B9E-AB65-13F491225486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20C34-0B15-4C8C-88B1-32A368CA9EFD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0446E-0552-4B38-8048-8A697E4521BE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localnaka\Desktop\3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57188" y="285750"/>
            <a:ext cx="82867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74638"/>
            <a:ext cx="82867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052513"/>
            <a:ext cx="8286750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</a:rPr>
              <a:t>同盟 東京勉強会 </a:t>
            </a:r>
            <a:r>
              <a:rPr kumimoji="0" lang="en-US" altLang="ja-JP" sz="2300" dirty="0">
                <a:solidFill>
                  <a:schemeClr val="tx2"/>
                </a:solidFill>
              </a:rPr>
              <a:t>#</a:t>
            </a:r>
            <a:r>
              <a:rPr kumimoji="0" lang="en-US" altLang="ja-JP" sz="2300" dirty="0">
                <a:solidFill>
                  <a:schemeClr val="tx2"/>
                </a:solidFill>
              </a:rPr>
              <a:t>30 – CHEEBOW DAY</a:t>
            </a:r>
            <a:endParaRPr kumimoji="0" lang="en-US" altLang="ja-JP" sz="2300" dirty="0">
              <a:solidFill>
                <a:schemeClr val="tx2"/>
              </a:solidFill>
            </a:endParaRPr>
          </a:p>
        </p:txBody>
      </p:sp>
      <p:pic>
        <p:nvPicPr>
          <p:cNvPr id="103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25" y="6164263"/>
            <a:ext cx="164306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2975" y="6200775"/>
            <a:ext cx="5254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defRPr sz="1400"/>
            </a:lvl1pPr>
          </a:lstStyle>
          <a:p>
            <a:fld id="{A241555E-5A21-42CD-BD16-B3ACA656B1DF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2FA112C-A8D4-4EB3-BABD-0AB824CDC08B}" type="datetime1">
              <a:rPr lang="ja-JP" altLang="en-US"/>
              <a:pPr/>
              <a:t>2009/4/25</a:t>
            </a:fld>
            <a:endParaRPr lang="en-US" altLang="ja-JP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2975" y="6200775"/>
            <a:ext cx="5254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defRPr sz="1400"/>
            </a:lvl1pPr>
          </a:lstStyle>
          <a:p>
            <a:fld id="{43B8C061-C13A-4D68-AC03-CC3756BD4F85}" type="slidenum">
              <a:rPr lang="ja-JP" altLang="en-US"/>
              <a:pPr/>
              <a:t>&lt;#&gt;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w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wmf"/><Relationship Id="rId10" Type="http://schemas.openxmlformats.org/officeDocument/2006/relationships/image" Target="../media/image35.jpeg"/><Relationship Id="rId4" Type="http://schemas.openxmlformats.org/officeDocument/2006/relationships/image" Target="../media/image29.wmf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data/&#27005;&#21127;&#12300;&#12491;&#12517;&#12523;&#12531;&#12505;&#12523;&#12463;&#12398;&#12510;&#12452;&#12473;&#12479;&#12540;&#12472;&#12531;&#12460;&#12540;&#12301;&#21069;&#22863;&#26354;.mus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Demo/&#26032;&#35215;&#20316;&#25104;.mus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homepage3.nifty.com/~atomic/muse/muse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ctor.co.jp/vpack/filearea/win/art/music/midi/muse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omokusaba.bne.jp/MuseWiki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nicovideo.jp/tag/Muse%28MIDI%2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c3-net.ne.jp/kato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hyperlink" Target="data/&#12459;&#12531;&#12488;&#12522;&#12540;&#65286;&#12454;&#12455;&#12473;&#12479;&#12531;&#39080;.mus" TargetMode="External"/><Relationship Id="rId18" Type="http://schemas.openxmlformats.org/officeDocument/2006/relationships/hyperlink" Target="data/&#32068;&#26354;&#12491;&#12467;&#12491;&#12467;&#21205;&#30011;.mus" TargetMode="External"/><Relationship Id="rId26" Type="http://schemas.openxmlformats.org/officeDocument/2006/relationships/hyperlink" Target="data/&#12501;&#12449;&#12531;&#12486;&#12451;&#12522;&#12517;&#12540;&#12472;&#12519;&#12531;.mus" TargetMode="External"/><Relationship Id="rId39" Type="http://schemas.openxmlformats.org/officeDocument/2006/relationships/hyperlink" Target="data/SAY_YES(101&#22238;&#30446;&#12398;&#12503;&#12525;&#12509;&#12540;&#12474;).mus" TargetMode="External"/><Relationship Id="rId21" Type="http://schemas.openxmlformats.org/officeDocument/2006/relationships/hyperlink" Target="data/&#12523;&#12497;&#12531;&#19977;&#19990;80.mus" TargetMode="External"/><Relationship Id="rId34" Type="http://schemas.openxmlformats.org/officeDocument/2006/relationships/hyperlink" Target="data/YMO(Rydeen)4.mus" TargetMode="External"/><Relationship Id="rId42" Type="http://schemas.openxmlformats.org/officeDocument/2006/relationships/hyperlink" Target="data/&#65298;&#65296;&#65296;&#65298;FIFA%20WorldCupKoreaJapan(FANTHEM).mus" TargetMode="External"/><Relationship Id="rId47" Type="http://schemas.openxmlformats.org/officeDocument/2006/relationships/hyperlink" Target="data/&#35676;&#38754;&#12514;&#12491;&#12479;&#20889;&#30495;&#65306;&#12523;&#12497;&#12531;&#19977;&#19990;.MUS" TargetMode="External"/><Relationship Id="rId50" Type="http://schemas.openxmlformats.org/officeDocument/2006/relationships/hyperlink" Target="data/&#12503;&#12481;&#12471;&#12523;&#12510;CM&#12300;&#20808;&#29983;&#65286;&#29983;&#24466;&#12301;&#32232;.mus" TargetMode="External"/><Relationship Id="rId55" Type="http://schemas.openxmlformats.org/officeDocument/2006/relationships/hyperlink" Target="data/&#28057;&#12381;&#12358;&#12381;&#12358;.mus" TargetMode="External"/><Relationship Id="rId7" Type="http://schemas.openxmlformats.org/officeDocument/2006/relationships/hyperlink" Target="data/SUNTORY&#29123;&#28988;&#31995;&#12450;&#12511;&#12494;&#24335;.mus" TargetMode="External"/><Relationship Id="rId12" Type="http://schemas.openxmlformats.org/officeDocument/2006/relationships/hyperlink" Target="data/&#12415;&#12421;&#12387;&#12378;&#12415;&#12421;&#12387;&#12378;&#12395;&#12375;&#12390;&#12420;&#12435;&#12424;.mus" TargetMode="External"/><Relationship Id="rId17" Type="http://schemas.openxmlformats.org/officeDocument/2006/relationships/hyperlink" Target="data/ZARD_&#65297;&#65302;&#26354;&#12513;&#12489;&#12524;&#12540;.mus" TargetMode="External"/><Relationship Id="rId25" Type="http://schemas.openxmlformats.org/officeDocument/2006/relationships/hyperlink" Target="data/&#22825;&#22478;&#36234;&#12360;&#65298;.mus" TargetMode="External"/><Relationship Id="rId33" Type="http://schemas.openxmlformats.org/officeDocument/2006/relationships/hyperlink" Target="data/&#12473;&#12497;&#12452;&#22823;&#20316;&#25126;3.mus" TargetMode="External"/><Relationship Id="rId38" Type="http://schemas.openxmlformats.org/officeDocument/2006/relationships/hyperlink" Target="data/&#24841;&#24555;&#12394;&#12465;&#12531;&#12459;.mus" TargetMode="External"/><Relationship Id="rId46" Type="http://schemas.openxmlformats.org/officeDocument/2006/relationships/hyperlink" Target="data/&#12524;&#12463;&#12452;&#12456;&#12512;&#12491;&#30701;&#35519;&#12424;&#12426;&#12461;&#12522;&#12456;2.mus" TargetMode="External"/><Relationship Id="rId59" Type="http://schemas.openxmlformats.org/officeDocument/2006/relationships/hyperlink" Target="data/ROCKMAN3_%20Epilogue.mus" TargetMode="External"/><Relationship Id="rId2" Type="http://schemas.openxmlformats.org/officeDocument/2006/relationships/hyperlink" Target="data/&#24598;&#12356;&#12489;&#12521;&#12468;&#12531;&#12463;&#12456;&#12473;&#12488;.mus" TargetMode="External"/><Relationship Id="rId16" Type="http://schemas.openxmlformats.org/officeDocument/2006/relationships/hyperlink" Target="data/diamonds2.mus" TargetMode="External"/><Relationship Id="rId20" Type="http://schemas.openxmlformats.org/officeDocument/2006/relationships/hyperlink" Target="data/&#26126;&#27835;&#12481;&#12519;&#12467;&#12524;&#12540;&#12488;.mus" TargetMode="External"/><Relationship Id="rId29" Type="http://schemas.openxmlformats.org/officeDocument/2006/relationships/hyperlink" Target="data/&#12505;&#12540;&#12488;&#12540;&#12505;&#12531;&#8470;&#65305;.mus" TargetMode="External"/><Relationship Id="rId41" Type="http://schemas.openxmlformats.org/officeDocument/2006/relationships/hyperlink" Target="data/&#12500;&#12540;&#12479;&#12540;&#12392;&#29436;.mus" TargetMode="External"/><Relationship Id="rId54" Type="http://schemas.openxmlformats.org/officeDocument/2006/relationships/hyperlink" Target="data/Everything5.mu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data/&#12450;&#12452;&#12501;&#12523;.mus" TargetMode="External"/><Relationship Id="rId11" Type="http://schemas.openxmlformats.org/officeDocument/2006/relationships/hyperlink" Target="data/&#27927;&#28655;&#27231;.mus" TargetMode="External"/><Relationship Id="rId24" Type="http://schemas.openxmlformats.org/officeDocument/2006/relationships/hyperlink" Target="data/&#21009;&#20107;&#12467;&#12525;&#12531;&#12508;.mus" TargetMode="External"/><Relationship Id="rId32" Type="http://schemas.openxmlformats.org/officeDocument/2006/relationships/hyperlink" Target="data/lupin80.mus" TargetMode="External"/><Relationship Id="rId37" Type="http://schemas.openxmlformats.org/officeDocument/2006/relationships/hyperlink" Target="data/WILL.mus" TargetMode="External"/><Relationship Id="rId40" Type="http://schemas.openxmlformats.org/officeDocument/2006/relationships/hyperlink" Target="data/guide_tk.mus" TargetMode="External"/><Relationship Id="rId45" Type="http://schemas.openxmlformats.org/officeDocument/2006/relationships/hyperlink" Target="data/&#12450;&#12491;&#12513;&#12300;&#12523;&#12497;&#12531;&#19977;&#19990;&#12301;&#31532;&#65298;&#12471;&#12522;&#12540;&#12474;&#31532;&#65297;&#65296;&#65297;&#35441;&#20104;&#21578;(&#20889;&#30495;&#20184;&#12365;).mus" TargetMode="External"/><Relationship Id="rId53" Type="http://schemas.openxmlformats.org/officeDocument/2006/relationships/hyperlink" Target="data/&#12491;&#12517;&#12540;&#12471;&#12493;&#12510;&#12497;&#12521;&#12480;&#12452;&#12473;.mus" TargetMode="External"/><Relationship Id="rId58" Type="http://schemas.openxmlformats.org/officeDocument/2006/relationships/hyperlink" Target="data/&#12495;&#12490;&#12511;&#12474;&#12461;.mus" TargetMode="External"/><Relationship Id="rId5" Type="http://schemas.openxmlformats.org/officeDocument/2006/relationships/hyperlink" Target="data/&#12522;&#12463;&#12523;&#12540;&#12488;&#12398;CM.mus" TargetMode="External"/><Relationship Id="rId15" Type="http://schemas.openxmlformats.org/officeDocument/2006/relationships/hyperlink" Target="data/&#12459;&#12454;&#12508;&#12540;&#12452;&#12499;&#12496;&#12483;&#12503;(TANK!)3.mus" TargetMode="External"/><Relationship Id="rId23" Type="http://schemas.openxmlformats.org/officeDocument/2006/relationships/hyperlink" Target="data/&#31716;&#23019;.mus" TargetMode="External"/><Relationship Id="rId28" Type="http://schemas.openxmlformats.org/officeDocument/2006/relationships/hyperlink" Target="data/monom.mus" TargetMode="External"/><Relationship Id="rId36" Type="http://schemas.openxmlformats.org/officeDocument/2006/relationships/hyperlink" Target="data/&#26481;&#20140;&#12521;&#12502;&#12473;&#12488;&#12540;&#12522;&#12540;.mus" TargetMode="External"/><Relationship Id="rId49" Type="http://schemas.openxmlformats.org/officeDocument/2006/relationships/hyperlink" Target="data/&#12469;&#12531;&#12480;&#12540;&#12496;&#12540;&#12489;(wave&#20184;&#12365;).mus" TargetMode="External"/><Relationship Id="rId57" Type="http://schemas.openxmlformats.org/officeDocument/2006/relationships/hyperlink" Target="data/EyesOnMe2.mus" TargetMode="External"/><Relationship Id="rId10" Type="http://schemas.openxmlformats.org/officeDocument/2006/relationships/hyperlink" Target="data/&#31505;&#28857;&#12459;&#12522;&#12458;&#12473;&#12488;&#12525;&#12398;&#22478;&#39080;.mus" TargetMode="External"/><Relationship Id="rId19" Type="http://schemas.openxmlformats.org/officeDocument/2006/relationships/hyperlink" Target="data/&#12491;&#12467;&#12491;&#12467;&#21205;&#30011;&#27969;&#26143;&#32676;.mus" TargetMode="External"/><Relationship Id="rId31" Type="http://schemas.openxmlformats.org/officeDocument/2006/relationships/hyperlink" Target="data/&#24112;&#12387;&#12390;&#26469;&#12383;&#12520;&#12483;&#12497;&#12521;&#12452;.mus" TargetMode="External"/><Relationship Id="rId44" Type="http://schemas.openxmlformats.org/officeDocument/2006/relationships/hyperlink" Target="data/&#31179;&#12398;&#27671;&#37197;2.mus" TargetMode="External"/><Relationship Id="rId52" Type="http://schemas.openxmlformats.org/officeDocument/2006/relationships/hyperlink" Target="data/&#12373;&#12377;&#12425;&#12356;&#12398;&#21475;&#31515;2.mus" TargetMode="External"/><Relationship Id="rId60" Type="http://schemas.openxmlformats.org/officeDocument/2006/relationships/image" Target="../media/image6.png"/><Relationship Id="rId4" Type="http://schemas.openxmlformats.org/officeDocument/2006/relationships/hyperlink" Target="data/winxp.mus" TargetMode="External"/><Relationship Id="rId9" Type="http://schemas.openxmlformats.org/officeDocument/2006/relationships/hyperlink" Target="data/&#12523;&#12540;&#12524;&#12483;&#12488;.mus" TargetMode="External"/><Relationship Id="rId14" Type="http://schemas.openxmlformats.org/officeDocument/2006/relationships/hyperlink" Target="data/&#12381;&#12398;&#12414;&#12414;&#12398;&#20693;&#12391;.mus" TargetMode="External"/><Relationship Id="rId22" Type="http://schemas.openxmlformats.org/officeDocument/2006/relationships/hyperlink" Target="data/&#12466;&#12496;&#12466;&#12496;&#65305;&#65296;&#20998;.mus" TargetMode="External"/><Relationship Id="rId27" Type="http://schemas.openxmlformats.org/officeDocument/2006/relationships/hyperlink" Target="data/&#34311;&#12427;&#32209;.mus" TargetMode="External"/><Relationship Id="rId30" Type="http://schemas.openxmlformats.org/officeDocument/2006/relationships/hyperlink" Target="data/&#23431;&#23449;&#25126;&#33382;&#12516;&#12510;&#12488;&#65299;.mus" TargetMode="External"/><Relationship Id="rId35" Type="http://schemas.openxmlformats.org/officeDocument/2006/relationships/hyperlink" Target="data/&#12522;&#12488;&#12523;&#12510;&#12540;&#12513;&#12540;&#12489;.mus" TargetMode="External"/><Relationship Id="rId43" Type="http://schemas.openxmlformats.org/officeDocument/2006/relationships/hyperlink" Target="data/TSUNAMI&#65303;.mus" TargetMode="External"/><Relationship Id="rId48" Type="http://schemas.openxmlformats.org/officeDocument/2006/relationships/hyperlink" Target="data/&#24207;&#26354;1812&#24180;.mus" TargetMode="External"/><Relationship Id="rId56" Type="http://schemas.openxmlformats.org/officeDocument/2006/relationships/hyperlink" Target="data/&#12467;&#12523;&#12467;&#12496;&#12540;&#12489;.mus" TargetMode="External"/><Relationship Id="rId8" Type="http://schemas.openxmlformats.org/officeDocument/2006/relationships/hyperlink" Target="data/&#23567;&#26757;&#26085;&#35352;.mus" TargetMode="External"/><Relationship Id="rId51" Type="http://schemas.openxmlformats.org/officeDocument/2006/relationships/hyperlink" Target="data/&#12496;&#12452;&#12458;&#12495;&#12470;&#12540;&#12489;&#65298;&#65288;credit%20line&#65289;&#27874;&#24418;&#21152;&#24037;&#32232;.mus" TargetMode="External"/><Relationship Id="rId3" Type="http://schemas.openxmlformats.org/officeDocument/2006/relationships/hyperlink" Target="data/&#12473;&#12540;&#12497;&#12540;&#12510;&#12522;&#12458;(&#12496;&#12464;).mu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data/&#12362;&#12362;&#12289;&#36939;&#21629;&#12398;&#22899;&#31070;&#12424;.mu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Demo/MuseData.x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テキストで音楽を操る方法</a:t>
            </a:r>
            <a:b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smtClean="0">
                <a:latin typeface="HGP創英角ｺﾞｼｯｸUB" pitchFamily="50" charset="-128"/>
                <a:ea typeface="HGP創英角ｺﾞｼｯｸUB" pitchFamily="50" charset="-128"/>
              </a:rPr>
              <a:t>～ </a:t>
            </a:r>
            <a:r>
              <a:rPr lang="en-US" altLang="ja-JP" sz="3200" smtClean="0">
                <a:latin typeface="HGP創英角ｺﾞｼｯｸUB" pitchFamily="50" charset="-128"/>
                <a:ea typeface="HGP創英角ｺﾞｼｯｸUB" pitchFamily="50" charset="-128"/>
              </a:rPr>
              <a:t>Muse</a:t>
            </a:r>
            <a:r>
              <a:rPr lang="ja-JP" altLang="en-US" sz="3200" smtClean="0">
                <a:latin typeface="HGP創英角ｺﾞｼｯｸUB" pitchFamily="50" charset="-128"/>
                <a:ea typeface="HGP創英角ｺﾞｼｯｸUB" pitchFamily="50" charset="-128"/>
              </a:rPr>
              <a:t>活用術 ～</a:t>
            </a:r>
          </a:p>
        </p:txBody>
      </p:sp>
      <p:sp>
        <p:nvSpPr>
          <p:cNvPr id="2051" name="サブタイトル 4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eaLnBrk="1" hangingPunct="1"/>
            <a:r>
              <a:rPr lang="en-US" altLang="ja-JP" sz="2800" smtClean="0"/>
              <a:t>2009.3.14</a:t>
            </a:r>
            <a:br>
              <a:rPr lang="en-US" altLang="ja-JP" sz="2800" smtClean="0"/>
            </a:br>
            <a:r>
              <a:rPr lang="ja-JP" altLang="en-US" sz="2800" smtClean="0"/>
              <a:t>加藤一郎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BB7FE6A9-0745-4EA4-BC74-243453EF0452}" type="slidenum">
              <a:rPr lang="ja-JP" altLang="en-US"/>
              <a:pPr/>
              <a:t>10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28674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ＭＩＤＩ用語や１６進表記を極力排除</a:t>
            </a:r>
          </a:p>
        </p:txBody>
      </p:sp>
      <p:sp>
        <p:nvSpPr>
          <p:cNvPr id="28675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323850" y="1052513"/>
            <a:ext cx="8329613" cy="5073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000" smtClean="0">
                <a:ea typeface="MS UI Gothic" pitchFamily="50" charset="-128"/>
              </a:rPr>
              <a:t>　例えば、</a:t>
            </a:r>
          </a:p>
          <a:p>
            <a:pPr eaLnBrk="1" hangingPunct="1">
              <a:buFontTx/>
              <a:buNone/>
            </a:pPr>
            <a:r>
              <a:rPr lang="ja-JP" altLang="en-US" sz="2000" smtClean="0">
                <a:ea typeface="MS UI Gothic" pitchFamily="50" charset="-128"/>
              </a:rPr>
              <a:t>　「チャネル」ではなく「メンバー」</a:t>
            </a:r>
            <a:r>
              <a:rPr lang="ja-JP" altLang="en-US" sz="1600" smtClean="0">
                <a:ea typeface="MS UI Gothic" pitchFamily="50" charset="-128"/>
              </a:rPr>
              <a:t>（Ａさん、Ｂさん・・・）</a:t>
            </a:r>
            <a:r>
              <a:rPr lang="ja-JP" altLang="en-US" sz="2000" smtClean="0">
                <a:ea typeface="MS UI Gothic" pitchFamily="50" charset="-128"/>
              </a:rPr>
              <a:t>と呼ぶ。</a:t>
            </a:r>
          </a:p>
          <a:p>
            <a:pPr eaLnBrk="1" hangingPunct="1">
              <a:buFontTx/>
              <a:buNone/>
            </a:pPr>
            <a:r>
              <a:rPr lang="ja-JP" altLang="en-US" sz="2000" smtClean="0">
                <a:ea typeface="MS UI Gothic" pitchFamily="50" charset="-128"/>
              </a:rPr>
              <a:t>　「トラック」ではなく「フィンガー」</a:t>
            </a:r>
            <a:r>
              <a:rPr lang="ja-JP" altLang="en-US" sz="1600" smtClean="0">
                <a:ea typeface="MS UI Gothic" pitchFamily="50" charset="-128"/>
              </a:rPr>
              <a:t>（０番指、１番指）</a:t>
            </a:r>
            <a:r>
              <a:rPr lang="ja-JP" altLang="en-US" sz="2000" smtClean="0">
                <a:ea typeface="MS UI Gothic" pitchFamily="50" charset="-128"/>
              </a:rPr>
              <a:t>と呼ぶ。</a:t>
            </a:r>
          </a:p>
          <a:p>
            <a:pPr eaLnBrk="1" hangingPunct="1">
              <a:buFontTx/>
              <a:buNone/>
            </a:pPr>
            <a:r>
              <a:rPr lang="ja-JP" altLang="en-US" sz="2000" smtClean="0">
                <a:ea typeface="MS UI Gothic" pitchFamily="50" charset="-128"/>
              </a:rPr>
              <a:t>　「パン」ではなく「ステレオ」、「ベロシティ」ではなく「強弱」と呼ぶ。</a:t>
            </a:r>
          </a:p>
        </p:txBody>
      </p:sp>
      <p:pic>
        <p:nvPicPr>
          <p:cNvPr id="28676" name="Picture 4" descr="j04326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4300" y="4679950"/>
            <a:ext cx="730250" cy="730250"/>
          </a:xfrm>
          <a:prstGeom prst="rect">
            <a:avLst/>
          </a:prstGeom>
          <a:noFill/>
        </p:spPr>
      </p:pic>
      <p:pic>
        <p:nvPicPr>
          <p:cNvPr id="28677" name="Picture 5" descr="j04326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538" y="4794250"/>
            <a:ext cx="717550" cy="717550"/>
          </a:xfrm>
          <a:prstGeom prst="rect">
            <a:avLst/>
          </a:prstGeom>
          <a:noFill/>
        </p:spPr>
      </p:pic>
      <p:pic>
        <p:nvPicPr>
          <p:cNvPr id="28678" name="Picture 6" descr="j04339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25" y="3802063"/>
            <a:ext cx="782638" cy="782637"/>
          </a:xfrm>
          <a:prstGeom prst="rect">
            <a:avLst/>
          </a:prstGeom>
          <a:noFill/>
        </p:spPr>
      </p:pic>
      <p:pic>
        <p:nvPicPr>
          <p:cNvPr id="28679" name="Picture 7" descr="j04326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13" y="3568700"/>
            <a:ext cx="746125" cy="746125"/>
          </a:xfrm>
          <a:prstGeom prst="rect">
            <a:avLst/>
          </a:prstGeom>
          <a:noFill/>
        </p:spPr>
      </p:pic>
      <p:pic>
        <p:nvPicPr>
          <p:cNvPr id="28680" name="Picture 8" descr="j04339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38" y="4421188"/>
            <a:ext cx="782637" cy="782637"/>
          </a:xfrm>
          <a:prstGeom prst="rect">
            <a:avLst/>
          </a:prstGeom>
          <a:noFill/>
        </p:spPr>
      </p:pic>
      <p:pic>
        <p:nvPicPr>
          <p:cNvPr id="28681" name="Picture 9" descr="j04339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33488" y="3973513"/>
            <a:ext cx="774700" cy="774700"/>
          </a:xfrm>
          <a:prstGeom prst="rect">
            <a:avLst/>
          </a:prstGeom>
          <a:noFill/>
        </p:spPr>
      </p:pic>
      <p:pic>
        <p:nvPicPr>
          <p:cNvPr id="28684" name="Picture 12" descr="j04339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56063" y="3179763"/>
            <a:ext cx="782637" cy="782637"/>
          </a:xfrm>
          <a:prstGeom prst="rect">
            <a:avLst/>
          </a:prstGeom>
          <a:noFill/>
        </p:spPr>
      </p:pic>
      <p:pic>
        <p:nvPicPr>
          <p:cNvPr id="28686" name="Picture 14" descr="j04339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83063" y="4210050"/>
            <a:ext cx="782637" cy="782638"/>
          </a:xfrm>
          <a:prstGeom prst="rect">
            <a:avLst/>
          </a:prstGeom>
          <a:noFill/>
        </p:spPr>
      </p:pic>
      <p:pic>
        <p:nvPicPr>
          <p:cNvPr id="28687" name="Picture 15" descr="j043395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9600" y="4227513"/>
            <a:ext cx="782638" cy="782637"/>
          </a:xfrm>
          <a:prstGeom prst="rect">
            <a:avLst/>
          </a:prstGeom>
          <a:noFill/>
        </p:spPr>
      </p:pic>
      <p:pic>
        <p:nvPicPr>
          <p:cNvPr id="28688" name="Picture 16" descr="j043395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54438" y="4714875"/>
            <a:ext cx="787400" cy="787400"/>
          </a:xfrm>
          <a:prstGeom prst="rect">
            <a:avLst/>
          </a:prstGeom>
          <a:noFill/>
        </p:spPr>
      </p:pic>
      <p:pic>
        <p:nvPicPr>
          <p:cNvPr id="28689" name="Picture 17" descr="j043394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14425" y="3108325"/>
            <a:ext cx="787400" cy="782638"/>
          </a:xfrm>
          <a:prstGeom prst="rect">
            <a:avLst/>
          </a:prstGeom>
          <a:noFill/>
        </p:spPr>
      </p:pic>
      <p:pic>
        <p:nvPicPr>
          <p:cNvPr id="28691" name="Picture 19" descr="j043393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74825" y="3286125"/>
            <a:ext cx="782638" cy="782638"/>
          </a:xfrm>
          <a:prstGeom prst="rect">
            <a:avLst/>
          </a:prstGeom>
          <a:noFill/>
        </p:spPr>
      </p:pic>
      <p:pic>
        <p:nvPicPr>
          <p:cNvPr id="28693" name="Picture 21" descr="j04339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63738" y="4156075"/>
            <a:ext cx="782637" cy="782638"/>
          </a:xfrm>
          <a:prstGeom prst="rect">
            <a:avLst/>
          </a:prstGeom>
          <a:noFill/>
        </p:spPr>
      </p:pic>
      <p:pic>
        <p:nvPicPr>
          <p:cNvPr id="28694" name="Picture 22" descr="j04339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13000" y="2998788"/>
            <a:ext cx="782638" cy="782637"/>
          </a:xfrm>
          <a:prstGeom prst="rect">
            <a:avLst/>
          </a:prstGeom>
          <a:noFill/>
        </p:spPr>
      </p:pic>
      <p:pic>
        <p:nvPicPr>
          <p:cNvPr id="28695" name="Picture 23" descr="j043262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13075" y="3297238"/>
            <a:ext cx="696913" cy="696912"/>
          </a:xfrm>
          <a:prstGeom prst="rect">
            <a:avLst/>
          </a:prstGeom>
          <a:noFill/>
        </p:spPr>
      </p:pic>
      <p:pic>
        <p:nvPicPr>
          <p:cNvPr id="28696" name="Picture 24" descr="j043262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581400" y="3700463"/>
            <a:ext cx="693738" cy="693737"/>
          </a:xfrm>
          <a:prstGeom prst="rect">
            <a:avLst/>
          </a:prstGeom>
          <a:noFill/>
        </p:spPr>
      </p:pic>
      <p:pic>
        <p:nvPicPr>
          <p:cNvPr id="28702" name="Picture 30" descr="j028171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flipH="1">
            <a:off x="5367338" y="3586163"/>
            <a:ext cx="1319212" cy="1820862"/>
          </a:xfrm>
          <a:prstGeom prst="rect">
            <a:avLst/>
          </a:prstGeom>
          <a:noFill/>
        </p:spPr>
      </p:pic>
      <p:pic>
        <p:nvPicPr>
          <p:cNvPr id="28703" name="Picture 31" descr="j028171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088188" y="3586163"/>
            <a:ext cx="1319212" cy="1820862"/>
          </a:xfrm>
          <a:prstGeom prst="rect">
            <a:avLst/>
          </a:prstGeom>
          <a:noFill/>
        </p:spPr>
      </p:pic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515938" y="3297238"/>
            <a:ext cx="43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A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1135063" y="2863850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B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1901825" y="3021013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C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2454275" y="2816225"/>
            <a:ext cx="42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D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3111500" y="30019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E</a:t>
            </a: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3640138" y="3378200"/>
            <a:ext cx="38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F</a:t>
            </a: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4111625" y="2930525"/>
            <a:ext cx="42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G</a:t>
            </a: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739775" y="4216400"/>
            <a:ext cx="42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H</a:t>
            </a: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1320800" y="3887788"/>
            <a:ext cx="30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I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1997075" y="4030663"/>
            <a:ext cx="37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J</a:t>
            </a: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2516188" y="3744913"/>
            <a:ext cx="43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K</a:t>
            </a:r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3168650" y="4111625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L</a:t>
            </a: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4164013" y="4030663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M</a:t>
            </a:r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1509713" y="4608513"/>
            <a:ext cx="43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N</a:t>
            </a:r>
          </a:p>
        </p:txBody>
      </p:sp>
      <p:sp>
        <p:nvSpPr>
          <p:cNvPr id="28718" name="Text Box 46"/>
          <p:cNvSpPr txBox="1">
            <a:spLocks noChangeArrowheads="1"/>
          </p:cNvSpPr>
          <p:nvPr/>
        </p:nvSpPr>
        <p:spPr bwMode="auto">
          <a:xfrm>
            <a:off x="2620963" y="453231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O</a:t>
            </a:r>
          </a:p>
        </p:txBody>
      </p:sp>
      <p:sp>
        <p:nvSpPr>
          <p:cNvPr id="28719" name="Text Box 47"/>
          <p:cNvSpPr txBox="1">
            <a:spLocks noChangeArrowheads="1"/>
          </p:cNvSpPr>
          <p:nvPr/>
        </p:nvSpPr>
        <p:spPr bwMode="auto">
          <a:xfrm>
            <a:off x="3767138" y="459105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Z</a:t>
            </a:r>
          </a:p>
        </p:txBody>
      </p:sp>
      <p:pic>
        <p:nvPicPr>
          <p:cNvPr id="28720" name="Picture 48" descr="cha_0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00588" y="3148013"/>
            <a:ext cx="971550" cy="352425"/>
          </a:xfrm>
          <a:prstGeom prst="rect">
            <a:avLst/>
          </a:prstGeom>
          <a:noFill/>
        </p:spPr>
      </p:pic>
      <p:sp>
        <p:nvSpPr>
          <p:cNvPr id="28721" name="Text Box 49"/>
          <p:cNvSpPr txBox="1">
            <a:spLocks noChangeArrowheads="1"/>
          </p:cNvSpPr>
          <p:nvPr/>
        </p:nvSpPr>
        <p:spPr bwMode="auto">
          <a:xfrm>
            <a:off x="5189538" y="4114800"/>
            <a:ext cx="368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chemeClr val="accent2"/>
                </a:solidFill>
                <a:latin typeface="Courier New" pitchFamily="49" charset="0"/>
              </a:rPr>
              <a:t>G0</a:t>
            </a:r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5522913" y="3509963"/>
            <a:ext cx="368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chemeClr val="accent2"/>
                </a:solidFill>
                <a:latin typeface="Courier New" pitchFamily="49" charset="0"/>
              </a:rPr>
              <a:t>G1</a:t>
            </a:r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5932488" y="3371850"/>
            <a:ext cx="368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chemeClr val="accent2"/>
                </a:solidFill>
                <a:latin typeface="Courier New" pitchFamily="49" charset="0"/>
              </a:rPr>
              <a:t>G2</a:t>
            </a:r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6270625" y="3505200"/>
            <a:ext cx="368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chemeClr val="accent2"/>
                </a:solidFill>
                <a:latin typeface="Courier New" pitchFamily="49" charset="0"/>
              </a:rPr>
              <a:t>G3</a:t>
            </a:r>
          </a:p>
        </p:txBody>
      </p: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6465888" y="3729038"/>
            <a:ext cx="368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chemeClr val="accent2"/>
                </a:solidFill>
                <a:latin typeface="Courier New" pitchFamily="49" charset="0"/>
              </a:rPr>
              <a:t>G4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6975475" y="3724275"/>
            <a:ext cx="368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chemeClr val="accent2"/>
                </a:solidFill>
                <a:latin typeface="Courier New" pitchFamily="49" charset="0"/>
              </a:rPr>
              <a:t>G5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7185025" y="3505200"/>
            <a:ext cx="368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chemeClr val="accent2"/>
                </a:solidFill>
                <a:latin typeface="Courier New" pitchFamily="49" charset="0"/>
              </a:rPr>
              <a:t>G6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7508875" y="3371850"/>
            <a:ext cx="368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chemeClr val="accent2"/>
                </a:solidFill>
                <a:latin typeface="Courier New" pitchFamily="49" charset="0"/>
              </a:rPr>
              <a:t>G7</a:t>
            </a:r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7908925" y="3500438"/>
            <a:ext cx="368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chemeClr val="accent2"/>
                </a:solidFill>
                <a:latin typeface="Courier New" pitchFamily="49" charset="0"/>
              </a:rPr>
              <a:t>G8</a:t>
            </a: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8151813" y="4114800"/>
            <a:ext cx="368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chemeClr val="accent2"/>
                </a:solidFill>
                <a:latin typeface="Courier New" pitchFamily="49" charset="0"/>
              </a:rPr>
              <a:t>G9</a:t>
            </a:r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2416175" y="5346700"/>
            <a:ext cx="113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itchFamily="50" charset="-128"/>
              </a:rPr>
              <a:t>メンバー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6256338" y="534670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MS UI Gothic" pitchFamily="50" charset="-128"/>
              </a:rPr>
              <a:t>フィンガー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F73DA0E-B07B-4FD8-A006-CBB5AE38B258}" type="slidenum">
              <a:rPr lang="ja-JP" altLang="en-US"/>
              <a:pPr/>
              <a:t>11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29698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文法はシンプルで一貫性があること</a:t>
            </a:r>
          </a:p>
        </p:txBody>
      </p:sp>
      <p:sp>
        <p:nvSpPr>
          <p:cNvPr id="29700" name="テキスト プレースホルダ 2"/>
          <p:cNvSpPr>
            <a:spLocks/>
          </p:cNvSpPr>
          <p:nvPr/>
        </p:nvSpPr>
        <p:spPr bwMode="auto">
          <a:xfrm>
            <a:off x="635000" y="839788"/>
            <a:ext cx="74945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>
                <a:ea typeface="MS UI Gothic" pitchFamily="50" charset="-128"/>
              </a:rPr>
              <a:t>極少入力を心掛け、コンパクトに設計</a:t>
            </a:r>
            <a:r>
              <a:rPr lang="ja-JP" altLang="en-US" sz="1600">
                <a:ea typeface="MS UI Gothic" pitchFamily="50" charset="-128"/>
              </a:rPr>
              <a:t>（予約語というより１文字記号）</a:t>
            </a:r>
            <a:endParaRPr lang="ja-JP" altLang="en-US" sz="2000">
              <a:ea typeface="MS UI Gothic" pitchFamily="50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>
                <a:ea typeface="MS UI Gothic" pitchFamily="50" charset="-128"/>
              </a:rPr>
              <a:t>覚えるべき命令も少なく、奏でる如く打ち込めるよう配慮</a:t>
            </a:r>
          </a:p>
        </p:txBody>
      </p:sp>
      <p:graphicFrame>
        <p:nvGraphicFramePr>
          <p:cNvPr id="30192" name="Group 496"/>
          <p:cNvGraphicFramePr>
            <a:graphicFrameLocks noGrp="1"/>
          </p:cNvGraphicFramePr>
          <p:nvPr/>
        </p:nvGraphicFramePr>
        <p:xfrm>
          <a:off x="836613" y="1519238"/>
          <a:ext cx="5186362" cy="4279392"/>
        </p:xfrm>
        <a:graphic>
          <a:graphicData uri="http://schemas.openxmlformats.org/drawingml/2006/table">
            <a:tbl>
              <a:tblPr/>
              <a:tblGrid>
                <a:gridCol w="231775"/>
                <a:gridCol w="1385887"/>
                <a:gridCol w="3568700"/>
              </a:tblGrid>
              <a:tr h="1825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UI Gothic" pitchFamily="50" charset="-128"/>
                        </a:rPr>
                        <a:t>全域属性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UI Gothic" pitchFamily="50" charset="-128"/>
                        </a:rPr>
                        <a:t>テンポと調性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% \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メンバー関係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UI Gothic" pitchFamily="50" charset="-128"/>
                        </a:rPr>
                        <a:t>メンバー宣言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@ ABCDEFGHIJKLMNO 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UI Gothic" pitchFamily="50" charset="-128"/>
                        </a:rPr>
                        <a:t>メンバー属性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P V S R Q W U Y T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UI Gothic" pitchFamily="50" charset="-128"/>
                        </a:rPr>
                        <a:t>波形加工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R= Q= W=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フィンガー関係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UI Gothic" pitchFamily="50" charset="-128"/>
                        </a:rPr>
                        <a:t>フィンガー宣言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# 0123456789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UI Gothic" pitchFamily="50" charset="-128"/>
                        </a:rPr>
                        <a:t>フィンガー属性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? x o v w p q &lt;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音符系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270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UI Gothic" pitchFamily="50" charset="-128"/>
                        </a:rPr>
                        <a:t>音名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d r m f s l c e f g a b h _ + -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UI Gothic" pitchFamily="50" charset="-128"/>
                        </a:rPr>
                        <a:t>音長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0 1 2 4 8 16 32 64 . i ^ ~ ` 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UI Gothic" pitchFamily="50" charset="-128"/>
                        </a:rPr>
                        <a:t>群記述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(  ) [  ] ' 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UI Gothic" pitchFamily="50" charset="-128"/>
                        </a:rPr>
                        <a:t>補助記述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&amp; ,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制御系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09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UI Gothic" pitchFamily="50" charset="-128"/>
                        </a:rPr>
                        <a:t>コマンド記述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* "  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UI Gothic" pitchFamily="50" charset="-128"/>
                        </a:rPr>
                        <a:t>マクロ記述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$ {  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UI Gothic" pitchFamily="50" charset="-128"/>
                        </a:rPr>
                        <a:t>キャンセル文字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MS UI Gothic" pitchFamily="50" charset="-128"/>
                        </a:rPr>
                        <a:t>| !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101" name="Text Box 405"/>
          <p:cNvSpPr txBox="1">
            <a:spLocks noChangeArrowheads="1"/>
          </p:cNvSpPr>
          <p:nvPr/>
        </p:nvSpPr>
        <p:spPr bwMode="auto">
          <a:xfrm>
            <a:off x="6310313" y="2333625"/>
            <a:ext cx="1804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600">
                <a:ea typeface="MS UI Gothic" pitchFamily="50" charset="-128"/>
              </a:rPr>
              <a:t>メンバー系は大文字</a:t>
            </a:r>
          </a:p>
        </p:txBody>
      </p:sp>
      <p:sp>
        <p:nvSpPr>
          <p:cNvPr id="30102" name="Text Box 406"/>
          <p:cNvSpPr txBox="1">
            <a:spLocks noChangeArrowheads="1"/>
          </p:cNvSpPr>
          <p:nvPr/>
        </p:nvSpPr>
        <p:spPr bwMode="auto">
          <a:xfrm>
            <a:off x="6310313" y="3525838"/>
            <a:ext cx="1908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600">
                <a:ea typeface="MS UI Gothic" pitchFamily="50" charset="-128"/>
              </a:rPr>
              <a:t>フィンガー系は小文字</a:t>
            </a:r>
          </a:p>
        </p:txBody>
      </p:sp>
      <p:sp>
        <p:nvSpPr>
          <p:cNvPr id="30139" name="AutoShape 443"/>
          <p:cNvSpPr>
            <a:spLocks/>
          </p:cNvSpPr>
          <p:nvPr/>
        </p:nvSpPr>
        <p:spPr bwMode="auto">
          <a:xfrm>
            <a:off x="6178550" y="2112963"/>
            <a:ext cx="88900" cy="777875"/>
          </a:xfrm>
          <a:prstGeom prst="rightBrace">
            <a:avLst>
              <a:gd name="adj1" fmla="val 72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140" name="AutoShape 444"/>
          <p:cNvSpPr>
            <a:spLocks/>
          </p:cNvSpPr>
          <p:nvPr/>
        </p:nvSpPr>
        <p:spPr bwMode="auto">
          <a:xfrm>
            <a:off x="6178550" y="3086100"/>
            <a:ext cx="88900" cy="1214438"/>
          </a:xfrm>
          <a:prstGeom prst="rightBrace">
            <a:avLst>
              <a:gd name="adj1" fmla="val 11383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193" name="Text Box 497"/>
          <p:cNvSpPr txBox="1">
            <a:spLocks noChangeArrowheads="1"/>
          </p:cNvSpPr>
          <p:nvPr/>
        </p:nvSpPr>
        <p:spPr bwMode="auto">
          <a:xfrm>
            <a:off x="5975350" y="5253038"/>
            <a:ext cx="2530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600">
                <a:ea typeface="MS UI Gothic" pitchFamily="50" charset="-128"/>
              </a:rPr>
              <a:t>→制御マクロは１種類で完結</a:t>
            </a:r>
          </a:p>
        </p:txBody>
      </p:sp>
      <p:sp>
        <p:nvSpPr>
          <p:cNvPr id="30194" name="Text Box 498"/>
          <p:cNvSpPr txBox="1">
            <a:spLocks noChangeArrowheads="1"/>
          </p:cNvSpPr>
          <p:nvPr/>
        </p:nvSpPr>
        <p:spPr bwMode="auto">
          <a:xfrm>
            <a:off x="5975350" y="4306888"/>
            <a:ext cx="2555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600">
                <a:ea typeface="MS UI Gothic" pitchFamily="50" charset="-128"/>
              </a:rPr>
              <a:t>→和音や連符の記述統一性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B0FF4AB8-366F-4C6C-A683-15E293DB561C}" type="slidenum">
              <a:rPr lang="ja-JP" altLang="en-US"/>
              <a:pPr/>
              <a:t>12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45058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外観は簡素にまとめる</a:t>
            </a:r>
          </a:p>
        </p:txBody>
      </p:sp>
      <p:sp>
        <p:nvSpPr>
          <p:cNvPr id="45059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1016000" y="1052513"/>
            <a:ext cx="7054850" cy="50736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ja-JP" altLang="en-US" sz="2800" smtClean="0">
                <a:ea typeface="MS UI Gothic" pitchFamily="50" charset="-128"/>
              </a:rPr>
              <a:t>高度で膨大なＭＩＤＩ知識を前提にしないソフト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ja-JP" altLang="en-US" sz="2400" smtClean="0">
                <a:ea typeface="MS UI Gothic" pitchFamily="50" charset="-128"/>
              </a:rPr>
              <a:t>　　少ないメニューを心掛けて利用者を迷子にしない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ja-JP" altLang="en-US" sz="2400" smtClean="0">
                <a:ea typeface="MS UI Gothic" pitchFamily="50" charset="-128"/>
              </a:rPr>
              <a:t>　　必要かつ充分な機能のみを厳選して開発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ja-JP" altLang="en-US" sz="2400" smtClean="0">
                <a:ea typeface="MS UI Gothic" pitchFamily="50" charset="-128"/>
              </a:rPr>
              <a:t>　　多機能より高性能をめざす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ja-JP" altLang="en-US" sz="2400" smtClean="0">
              <a:ea typeface="MS UI Gothic" pitchFamily="50" charset="-128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ja-JP" altLang="en-US" sz="2800" smtClean="0">
                <a:ea typeface="MS UI Gothic" pitchFamily="50" charset="-128"/>
              </a:rPr>
              <a:t>入力機構はあえてサポートしない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ja-JP" altLang="en-US" sz="2400" smtClean="0">
                <a:ea typeface="MS UI Gothic" pitchFamily="50" charset="-128"/>
              </a:rPr>
              <a:t>　　使い慣れた好みのエディタで入力してもらう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ja-JP" altLang="en-US" sz="2400" smtClean="0">
                <a:ea typeface="MS UI Gothic" pitchFamily="50" charset="-128"/>
              </a:rPr>
              <a:t>　　専用エディタで利用者の入力スタイルを縛らない</a:t>
            </a:r>
            <a:endParaRPr lang="ja-JP" altLang="en-US" sz="2000" smtClean="0">
              <a:ea typeface="MS UI Gothic" pitchFamily="50" charset="-128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ja-JP" altLang="en-US" sz="2400" smtClean="0">
                <a:ea typeface="MS UI Gothic" pitchFamily="50" charset="-128"/>
              </a:rPr>
              <a:t>　　世の優れたテキストエディタの機能を享受できる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ja-JP" altLang="en-US" sz="2400" smtClean="0">
              <a:ea typeface="MS UI Gothic" pitchFamily="50" charset="-128"/>
            </a:endParaRPr>
          </a:p>
        </p:txBody>
      </p:sp>
      <p:pic>
        <p:nvPicPr>
          <p:cNvPr id="45070" name="Picture 14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219200"/>
            <a:ext cx="342900" cy="342900"/>
          </a:xfrm>
          <a:prstGeom prst="rect">
            <a:avLst/>
          </a:prstGeom>
          <a:noFill/>
        </p:spPr>
      </p:pic>
      <p:pic>
        <p:nvPicPr>
          <p:cNvPr id="45071" name="Picture 15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3676650"/>
            <a:ext cx="342900" cy="342900"/>
          </a:xfrm>
          <a:prstGeom prst="rect">
            <a:avLst/>
          </a:prstGeom>
          <a:noFill/>
        </p:spPr>
      </p:pic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4176713"/>
            <a:ext cx="635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507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4668838"/>
            <a:ext cx="635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5143500"/>
            <a:ext cx="635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1731963"/>
            <a:ext cx="635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5076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2224088"/>
            <a:ext cx="635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5077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2698750"/>
            <a:ext cx="635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2B8574E-D359-40DA-9905-77E34FD2CA07}" type="slidenum">
              <a:rPr lang="ja-JP" altLang="en-US"/>
              <a:pPr/>
              <a:t>13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31746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開発環境について</a:t>
            </a:r>
          </a:p>
        </p:txBody>
      </p:sp>
      <p:sp>
        <p:nvSpPr>
          <p:cNvPr id="31747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801688" y="1365250"/>
            <a:ext cx="7467600" cy="3273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800" smtClean="0">
                <a:ea typeface="MS UI Gothic" pitchFamily="50" charset="-128"/>
              </a:rPr>
              <a:t>　言語は・・・いまどき“Ｃ” </a:t>
            </a:r>
            <a:r>
              <a:rPr lang="ja-JP" altLang="en-US" sz="2000" smtClean="0">
                <a:ea typeface="MS UI Gothic" pitchFamily="50" charset="-128"/>
              </a:rPr>
              <a:t>（</a:t>
            </a:r>
            <a:r>
              <a:rPr lang="en-US" altLang="ja-JP" sz="2000" smtClean="0">
                <a:ea typeface="MS UI Gothic" pitchFamily="50" charset="-128"/>
              </a:rPr>
              <a:t>C++</a:t>
            </a:r>
            <a:r>
              <a:rPr lang="ja-JP" altLang="en-US" sz="2000" smtClean="0">
                <a:ea typeface="MS UI Gothic" pitchFamily="50" charset="-128"/>
              </a:rPr>
              <a:t>でも</a:t>
            </a:r>
            <a:r>
              <a:rPr lang="en-US" altLang="ja-JP" sz="2000" smtClean="0">
                <a:ea typeface="MS UI Gothic" pitchFamily="50" charset="-128"/>
              </a:rPr>
              <a:t>C#</a:t>
            </a:r>
            <a:r>
              <a:rPr lang="ja-JP" altLang="en-US" sz="2000" smtClean="0">
                <a:ea typeface="MS UI Gothic" pitchFamily="50" charset="-128"/>
              </a:rPr>
              <a:t>でもありません</a:t>
            </a:r>
            <a:r>
              <a:rPr lang="ja-JP" altLang="en-US" sz="1800" smtClean="0">
                <a:ea typeface="MS UI Gothic" pitchFamily="50" charset="-128"/>
              </a:rPr>
              <a:t>）</a:t>
            </a:r>
            <a:endParaRPr lang="ja-JP" altLang="en-US" sz="2800" smtClean="0">
              <a:ea typeface="MS UI Gothic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2800" smtClean="0">
                <a:ea typeface="MS UI Gothic" pitchFamily="50" charset="-128"/>
              </a:rPr>
              <a:t>　Ｗｉｎ３２ＡＰＩ 中心</a:t>
            </a:r>
          </a:p>
          <a:p>
            <a:pPr eaLnBrk="1" hangingPunct="1">
              <a:buFontTx/>
              <a:buNone/>
            </a:pPr>
            <a:r>
              <a:rPr lang="ja-JP" altLang="en-US" sz="2800" smtClean="0">
                <a:ea typeface="MS UI Gothic" pitchFamily="50" charset="-128"/>
              </a:rPr>
              <a:t>　自作エディタ ＷｉｎＶｉ でコーディング </a:t>
            </a:r>
            <a:r>
              <a:rPr lang="ja-JP" altLang="en-US" sz="2000" smtClean="0">
                <a:ea typeface="MS UI Gothic" pitchFamily="50" charset="-128"/>
              </a:rPr>
              <a:t>（</a:t>
            </a:r>
            <a:r>
              <a:rPr lang="ja-JP" altLang="en-US" sz="1800" smtClean="0">
                <a:ea typeface="MS UI Gothic" pitchFamily="50" charset="-128"/>
              </a:rPr>
              <a:t>ソース規模：１６ＫＬ）</a:t>
            </a:r>
            <a:endParaRPr lang="ja-JP" altLang="en-US" sz="2000" smtClean="0">
              <a:ea typeface="MS UI Gothic" pitchFamily="50" charset="-128"/>
            </a:endParaRPr>
          </a:p>
          <a:p>
            <a:pPr eaLnBrk="1" hangingPunct="1">
              <a:buFontTx/>
              <a:buNone/>
            </a:pPr>
            <a:r>
              <a:rPr lang="en-US" altLang="ja-JP" sz="2800" smtClean="0">
                <a:ea typeface="MS UI Gothic" pitchFamily="50" charset="-128"/>
              </a:rPr>
              <a:t>　DOS</a:t>
            </a:r>
            <a:r>
              <a:rPr lang="ja-JP" altLang="en-US" sz="2800" smtClean="0">
                <a:ea typeface="MS UI Gothic" pitchFamily="50" charset="-128"/>
              </a:rPr>
              <a:t>窓でコンパイル</a:t>
            </a:r>
          </a:p>
          <a:p>
            <a:pPr eaLnBrk="1" hangingPunct="1">
              <a:buFontTx/>
              <a:buNone/>
            </a:pPr>
            <a:endParaRPr lang="ja-JP" altLang="en-US" sz="2800" smtClean="0">
              <a:ea typeface="MS UI Gothic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2800" smtClean="0">
                <a:ea typeface="MS UI Gothic" pitchFamily="50" charset="-128"/>
              </a:rPr>
              <a:t>・・・という極めて前時代的な開発をしてます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925" y="2044700"/>
            <a:ext cx="1905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925" y="1554163"/>
            <a:ext cx="1905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925" y="2535238"/>
            <a:ext cx="1905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925" y="3049588"/>
            <a:ext cx="1905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BB9B576B-54B6-48AE-9A24-A0911F628B2E}" type="slidenum">
              <a:rPr lang="ja-JP" altLang="en-US"/>
              <a:pPr/>
              <a:t>14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32770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u="sng" smtClean="0"/>
              <a:t> </a:t>
            </a:r>
          </a:p>
        </p:txBody>
      </p:sp>
      <p:sp>
        <p:nvSpPr>
          <p:cNvPr id="32771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357188" y="1052513"/>
            <a:ext cx="8329612" cy="5073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000" smtClean="0">
                <a:solidFill>
                  <a:srgbClr val="996633"/>
                </a:solidFill>
                <a:latin typeface="HGP創英角ｺﾞｼｯｸUB" pitchFamily="50" charset="-128"/>
                <a:ea typeface="HGP創英角ｺﾞｼｯｸUB" pitchFamily="50" charset="-128"/>
              </a:rPr>
              <a:t>第二幕</a:t>
            </a:r>
          </a:p>
          <a:p>
            <a:pPr algn="ctr" eaLnBrk="1" hangingPunct="1">
              <a:buFontTx/>
              <a:buNone/>
            </a:pPr>
            <a:r>
              <a:rPr lang="ja-JP" altLang="en-US" smtClean="0">
                <a:solidFill>
                  <a:srgbClr val="996633"/>
                </a:solidFill>
                <a:latin typeface="HGP創英角ｺﾞｼｯｸUB" pitchFamily="50" charset="-128"/>
                <a:ea typeface="HGP創英角ｺﾞｼｯｸUB" pitchFamily="50" charset="-128"/>
              </a:rPr>
              <a:t>（主な機能紹介）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7C5B0E8-C1B1-4358-9DDE-D6B50EFF23F4}" type="slidenum">
              <a:rPr lang="ja-JP" altLang="en-US"/>
              <a:pPr/>
              <a:t>15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33794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ソフトウェア構成</a:t>
            </a:r>
          </a:p>
        </p:txBody>
      </p:sp>
      <p:grpSp>
        <p:nvGrpSpPr>
          <p:cNvPr id="33898" name="Group 106"/>
          <p:cNvGrpSpPr>
            <a:grpSpLocks/>
          </p:cNvGrpSpPr>
          <p:nvPr/>
        </p:nvGrpSpPr>
        <p:grpSpPr bwMode="auto">
          <a:xfrm>
            <a:off x="4368800" y="1150938"/>
            <a:ext cx="1508125" cy="374650"/>
            <a:chOff x="2752" y="725"/>
            <a:chExt cx="950" cy="236"/>
          </a:xfrm>
        </p:grpSpPr>
        <p:sp>
          <p:nvSpPr>
            <p:cNvPr id="33866" name="Line 74"/>
            <p:cNvSpPr>
              <a:spLocks noChangeShapeType="1"/>
            </p:cNvSpPr>
            <p:nvPr/>
          </p:nvSpPr>
          <p:spPr bwMode="auto">
            <a:xfrm>
              <a:off x="2752" y="835"/>
              <a:ext cx="1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24" name="AutoShape 32"/>
            <p:cNvSpPr>
              <a:spLocks noChangeArrowheads="1"/>
            </p:cNvSpPr>
            <p:nvPr/>
          </p:nvSpPr>
          <p:spPr bwMode="auto">
            <a:xfrm>
              <a:off x="2960" y="725"/>
              <a:ext cx="742" cy="236"/>
            </a:xfrm>
            <a:prstGeom prst="roundRect">
              <a:avLst>
                <a:gd name="adj" fmla="val 16667"/>
              </a:avLst>
            </a:prstGeom>
            <a:solidFill>
              <a:srgbClr val="00CC66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00CC66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ja-JP" altLang="en-US" sz="1600">
                  <a:ea typeface="MS UI Gothic" pitchFamily="50" charset="-128"/>
                </a:rPr>
                <a:t>履歴管理</a:t>
              </a:r>
            </a:p>
          </p:txBody>
        </p:sp>
      </p:grpSp>
      <p:grpSp>
        <p:nvGrpSpPr>
          <p:cNvPr id="33903" name="Group 111"/>
          <p:cNvGrpSpPr>
            <a:grpSpLocks/>
          </p:cNvGrpSpPr>
          <p:nvPr/>
        </p:nvGrpSpPr>
        <p:grpSpPr bwMode="auto">
          <a:xfrm>
            <a:off x="2003425" y="3117850"/>
            <a:ext cx="2782888" cy="2638425"/>
            <a:chOff x="1262" y="1964"/>
            <a:chExt cx="1753" cy="1662"/>
          </a:xfrm>
        </p:grpSpPr>
        <p:sp>
          <p:nvSpPr>
            <p:cNvPr id="33892" name="Line 100"/>
            <p:cNvSpPr>
              <a:spLocks noChangeShapeType="1"/>
            </p:cNvSpPr>
            <p:nvPr/>
          </p:nvSpPr>
          <p:spPr bwMode="auto">
            <a:xfrm>
              <a:off x="2414" y="2500"/>
              <a:ext cx="0" cy="6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63" name="Line 71"/>
            <p:cNvSpPr>
              <a:spLocks noChangeShapeType="1"/>
            </p:cNvSpPr>
            <p:nvPr/>
          </p:nvSpPr>
          <p:spPr bwMode="auto">
            <a:xfrm flipH="1">
              <a:off x="1719" y="2515"/>
              <a:ext cx="613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59" name="Line 67"/>
            <p:cNvSpPr>
              <a:spLocks noChangeShapeType="1"/>
            </p:cNvSpPr>
            <p:nvPr/>
          </p:nvSpPr>
          <p:spPr bwMode="auto">
            <a:xfrm>
              <a:off x="2414" y="1964"/>
              <a:ext cx="0" cy="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01" name="AutoShape 9"/>
            <p:cNvSpPr>
              <a:spLocks noChangeArrowheads="1"/>
            </p:cNvSpPr>
            <p:nvPr/>
          </p:nvSpPr>
          <p:spPr bwMode="auto">
            <a:xfrm>
              <a:off x="2038" y="2213"/>
              <a:ext cx="753" cy="352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9FFCC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ja-JP" altLang="en-US" sz="1600">
                  <a:ea typeface="MS UI Gothic" pitchFamily="50" charset="-128"/>
                </a:rPr>
                <a:t>情報提示部</a:t>
              </a:r>
            </a:p>
          </p:txBody>
        </p:sp>
        <p:grpSp>
          <p:nvGrpSpPr>
            <p:cNvPr id="33852" name="Group 60"/>
            <p:cNvGrpSpPr>
              <a:grpSpLocks/>
            </p:cNvGrpSpPr>
            <p:nvPr/>
          </p:nvGrpSpPr>
          <p:grpSpPr bwMode="auto">
            <a:xfrm>
              <a:off x="1768" y="3160"/>
              <a:ext cx="848" cy="456"/>
              <a:chOff x="4686" y="681"/>
              <a:chExt cx="848" cy="456"/>
            </a:xfrm>
          </p:grpSpPr>
          <p:pic>
            <p:nvPicPr>
              <p:cNvPr id="33840" name="Picture 48" descr="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706" y="681"/>
                <a:ext cx="828" cy="456"/>
              </a:xfrm>
              <a:prstGeom prst="rect">
                <a:avLst/>
              </a:prstGeom>
              <a:noFill/>
            </p:spPr>
          </p:pic>
          <p:sp>
            <p:nvSpPr>
              <p:cNvPr id="33818" name="Text Box 26"/>
              <p:cNvSpPr txBox="1">
                <a:spLocks noChangeArrowheads="1"/>
              </p:cNvSpPr>
              <p:nvPr/>
            </p:nvSpPr>
            <p:spPr bwMode="auto">
              <a:xfrm>
                <a:off x="4686" y="846"/>
                <a:ext cx="61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ja-JP" altLang="en-US" sz="1200">
                    <a:solidFill>
                      <a:srgbClr val="663300"/>
                    </a:solidFill>
                    <a:ea typeface="HGP創英角ｺﾞｼｯｸUB" pitchFamily="50" charset="-128"/>
                  </a:rPr>
                  <a:t>フィンガ情報</a:t>
                </a:r>
              </a:p>
            </p:txBody>
          </p:sp>
        </p:grpSp>
        <p:grpSp>
          <p:nvGrpSpPr>
            <p:cNvPr id="33869" name="Group 77"/>
            <p:cNvGrpSpPr>
              <a:grpSpLocks/>
            </p:cNvGrpSpPr>
            <p:nvPr/>
          </p:nvGrpSpPr>
          <p:grpSpPr bwMode="auto">
            <a:xfrm>
              <a:off x="1262" y="2870"/>
              <a:ext cx="707" cy="756"/>
              <a:chOff x="681" y="2558"/>
              <a:chExt cx="707" cy="756"/>
            </a:xfrm>
          </p:grpSpPr>
          <p:pic>
            <p:nvPicPr>
              <p:cNvPr id="33844" name="Picture 52" descr="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1" y="2558"/>
                <a:ext cx="408" cy="756"/>
              </a:xfrm>
              <a:prstGeom prst="rect">
                <a:avLst/>
              </a:prstGeom>
              <a:noFill/>
            </p:spPr>
          </p:pic>
          <p:sp>
            <p:nvSpPr>
              <p:cNvPr id="33817" name="Text Box 25"/>
              <p:cNvSpPr txBox="1">
                <a:spLocks noChangeArrowheads="1"/>
              </p:cNvSpPr>
              <p:nvPr/>
            </p:nvSpPr>
            <p:spPr bwMode="auto">
              <a:xfrm>
                <a:off x="833" y="2685"/>
                <a:ext cx="55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ja-JP" altLang="en-US" sz="1200">
                    <a:solidFill>
                      <a:srgbClr val="663300"/>
                    </a:solidFill>
                    <a:ea typeface="HGP創英角ｺﾞｼｯｸUB" pitchFamily="50" charset="-128"/>
                  </a:rPr>
                  <a:t>メンバ情報</a:t>
                </a:r>
              </a:p>
            </p:txBody>
          </p:sp>
        </p:grpSp>
        <p:sp>
          <p:nvSpPr>
            <p:cNvPr id="33884" name="Line 92"/>
            <p:cNvSpPr>
              <a:spLocks noChangeShapeType="1"/>
            </p:cNvSpPr>
            <p:nvPr/>
          </p:nvSpPr>
          <p:spPr bwMode="auto">
            <a:xfrm flipH="1">
              <a:off x="2751" y="1996"/>
              <a:ext cx="264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3894" name="Group 102"/>
          <p:cNvGrpSpPr>
            <a:grpSpLocks/>
          </p:cNvGrpSpPr>
          <p:nvPr/>
        </p:nvGrpSpPr>
        <p:grpSpPr bwMode="auto">
          <a:xfrm>
            <a:off x="4183063" y="869950"/>
            <a:ext cx="4071937" cy="2282825"/>
            <a:chOff x="2635" y="548"/>
            <a:chExt cx="2565" cy="1438"/>
          </a:xfrm>
        </p:grpSpPr>
        <p:sp>
          <p:nvSpPr>
            <p:cNvPr id="33861" name="Line 69"/>
            <p:cNvSpPr>
              <a:spLocks noChangeShapeType="1"/>
            </p:cNvSpPr>
            <p:nvPr/>
          </p:nvSpPr>
          <p:spPr bwMode="auto">
            <a:xfrm flipV="1">
              <a:off x="3619" y="930"/>
              <a:ext cx="625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54" name="Line 62"/>
            <p:cNvSpPr>
              <a:spLocks noChangeShapeType="1"/>
            </p:cNvSpPr>
            <p:nvPr/>
          </p:nvSpPr>
          <p:spPr bwMode="auto">
            <a:xfrm flipV="1">
              <a:off x="3624" y="1573"/>
              <a:ext cx="239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60" name="Line 68"/>
            <p:cNvSpPr>
              <a:spLocks noChangeShapeType="1"/>
            </p:cNvSpPr>
            <p:nvPr/>
          </p:nvSpPr>
          <p:spPr bwMode="auto">
            <a:xfrm flipV="1">
              <a:off x="3651" y="1740"/>
              <a:ext cx="336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55" name="Line 63"/>
            <p:cNvSpPr>
              <a:spLocks noChangeShapeType="1"/>
            </p:cNvSpPr>
            <p:nvPr/>
          </p:nvSpPr>
          <p:spPr bwMode="auto">
            <a:xfrm>
              <a:off x="2635" y="1299"/>
              <a:ext cx="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56" name="Line 64"/>
            <p:cNvSpPr>
              <a:spLocks noChangeShapeType="1"/>
            </p:cNvSpPr>
            <p:nvPr/>
          </p:nvSpPr>
          <p:spPr bwMode="auto">
            <a:xfrm>
              <a:off x="2635" y="1813"/>
              <a:ext cx="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>
              <a:off x="2977" y="1116"/>
              <a:ext cx="714" cy="329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9FFCC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ja-JP" altLang="en-US" sz="1600">
                  <a:ea typeface="MS UI Gothic" pitchFamily="50" charset="-128"/>
                </a:rPr>
                <a:t>ＭＩＤＩ音源</a:t>
              </a:r>
            </a:p>
            <a:p>
              <a:pPr algn="ctr"/>
              <a:r>
                <a:rPr lang="ja-JP" altLang="en-US" sz="1600">
                  <a:ea typeface="MS UI Gothic" pitchFamily="50" charset="-128"/>
                </a:rPr>
                <a:t>駆動部</a:t>
              </a:r>
            </a:p>
          </p:txBody>
        </p:sp>
        <p:sp>
          <p:nvSpPr>
            <p:cNvPr id="33800" name="AutoShape 8"/>
            <p:cNvSpPr>
              <a:spLocks noChangeArrowheads="1"/>
            </p:cNvSpPr>
            <p:nvPr/>
          </p:nvSpPr>
          <p:spPr bwMode="auto">
            <a:xfrm>
              <a:off x="2975" y="1657"/>
              <a:ext cx="714" cy="329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9FFCC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ja-JP" altLang="en-US" sz="1600">
                  <a:ea typeface="MS UI Gothic" pitchFamily="50" charset="-128"/>
                </a:rPr>
                <a:t>視覚効果</a:t>
              </a:r>
            </a:p>
            <a:p>
              <a:pPr algn="ctr"/>
              <a:r>
                <a:rPr lang="ja-JP" altLang="en-US" sz="1600">
                  <a:ea typeface="MS UI Gothic" pitchFamily="50" charset="-128"/>
                </a:rPr>
                <a:t>制御部</a:t>
              </a:r>
            </a:p>
          </p:txBody>
        </p:sp>
        <p:grpSp>
          <p:nvGrpSpPr>
            <p:cNvPr id="33830" name="Group 38"/>
            <p:cNvGrpSpPr>
              <a:grpSpLocks/>
            </p:cNvGrpSpPr>
            <p:nvPr/>
          </p:nvGrpSpPr>
          <p:grpSpPr bwMode="auto">
            <a:xfrm>
              <a:off x="4247" y="548"/>
              <a:ext cx="600" cy="393"/>
              <a:chOff x="2387" y="3137"/>
              <a:chExt cx="600" cy="393"/>
            </a:xfrm>
          </p:grpSpPr>
          <p:pic>
            <p:nvPicPr>
              <p:cNvPr id="33827" name="Picture 35" descr="j039847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84" y="3312"/>
                <a:ext cx="503" cy="218"/>
              </a:xfrm>
              <a:prstGeom prst="rect">
                <a:avLst/>
              </a:prstGeom>
              <a:noFill/>
            </p:spPr>
          </p:pic>
          <p:pic>
            <p:nvPicPr>
              <p:cNvPr id="33828" name="Picture 36" descr="j035184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87" y="3137"/>
                <a:ext cx="361" cy="331"/>
              </a:xfrm>
              <a:prstGeom prst="rect">
                <a:avLst/>
              </a:prstGeom>
              <a:noFill/>
            </p:spPr>
          </p:pic>
        </p:grpSp>
        <p:pic>
          <p:nvPicPr>
            <p:cNvPr id="33841" name="Picture 49" descr="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90" y="1270"/>
              <a:ext cx="1129" cy="396"/>
            </a:xfrm>
            <a:prstGeom prst="rect">
              <a:avLst/>
            </a:prstGeom>
            <a:noFill/>
          </p:spPr>
        </p:pic>
        <p:sp>
          <p:nvSpPr>
            <p:cNvPr id="33816" name="Text Box 24"/>
            <p:cNvSpPr txBox="1">
              <a:spLocks noChangeArrowheads="1"/>
            </p:cNvSpPr>
            <p:nvPr/>
          </p:nvSpPr>
          <p:spPr bwMode="auto">
            <a:xfrm>
              <a:off x="3716" y="1272"/>
              <a:ext cx="5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solidFill>
                    <a:srgbClr val="663300"/>
                  </a:solidFill>
                  <a:ea typeface="HGP創英角ｺﾞｼｯｸUB" pitchFamily="50" charset="-128"/>
                </a:rPr>
                <a:t>譜面モニタ</a:t>
              </a:r>
            </a:p>
          </p:txBody>
        </p:sp>
        <p:grpSp>
          <p:nvGrpSpPr>
            <p:cNvPr id="33848" name="Group 56"/>
            <p:cNvGrpSpPr>
              <a:grpSpLocks/>
            </p:cNvGrpSpPr>
            <p:nvPr/>
          </p:nvGrpSpPr>
          <p:grpSpPr bwMode="auto">
            <a:xfrm>
              <a:off x="4031" y="1583"/>
              <a:ext cx="1169" cy="258"/>
              <a:chOff x="1045" y="3392"/>
              <a:chExt cx="1416" cy="312"/>
            </a:xfrm>
          </p:grpSpPr>
          <p:pic>
            <p:nvPicPr>
              <p:cNvPr id="33839" name="Picture 47" descr="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045" y="3392"/>
                <a:ext cx="1416" cy="312"/>
              </a:xfrm>
              <a:prstGeom prst="rect">
                <a:avLst/>
              </a:prstGeom>
              <a:noFill/>
            </p:spPr>
          </p:pic>
          <p:sp>
            <p:nvSpPr>
              <p:cNvPr id="33826" name="Text Box 34"/>
              <p:cNvSpPr txBox="1">
                <a:spLocks noChangeArrowheads="1"/>
              </p:cNvSpPr>
              <p:nvPr/>
            </p:nvSpPr>
            <p:spPr bwMode="auto">
              <a:xfrm>
                <a:off x="1124" y="3405"/>
                <a:ext cx="821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ja-JP" altLang="en-US" sz="1200">
                    <a:solidFill>
                      <a:srgbClr val="663300"/>
                    </a:solidFill>
                    <a:ea typeface="HGP創英角ｺﾞｼｯｸUB" pitchFamily="50" charset="-128"/>
                  </a:rPr>
                  <a:t>鍵盤ウィンドウ</a:t>
                </a:r>
              </a:p>
            </p:txBody>
          </p:sp>
        </p:grpSp>
        <p:sp>
          <p:nvSpPr>
            <p:cNvPr id="33883" name="Line 91"/>
            <p:cNvSpPr>
              <a:spLocks noChangeShapeType="1"/>
            </p:cNvSpPr>
            <p:nvPr/>
          </p:nvSpPr>
          <p:spPr bwMode="auto">
            <a:xfrm>
              <a:off x="3326" y="1446"/>
              <a:ext cx="0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85" name="Text Box 93"/>
            <p:cNvSpPr txBox="1">
              <a:spLocks noChangeArrowheads="1"/>
            </p:cNvSpPr>
            <p:nvPr/>
          </p:nvSpPr>
          <p:spPr bwMode="auto">
            <a:xfrm>
              <a:off x="3867" y="785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400">
                  <a:ea typeface="HGP創英角ｺﾞｼｯｸUB" pitchFamily="50" charset="-128"/>
                </a:rPr>
                <a:t>演奏</a:t>
              </a:r>
            </a:p>
          </p:txBody>
        </p:sp>
      </p:grpSp>
      <p:grpSp>
        <p:nvGrpSpPr>
          <p:cNvPr id="33902" name="Group 110"/>
          <p:cNvGrpSpPr>
            <a:grpSpLocks/>
          </p:cNvGrpSpPr>
          <p:nvPr/>
        </p:nvGrpSpPr>
        <p:grpSpPr bwMode="auto">
          <a:xfrm>
            <a:off x="7720013" y="1012825"/>
            <a:ext cx="708025" cy="2662238"/>
            <a:chOff x="4863" y="638"/>
            <a:chExt cx="446" cy="1612"/>
          </a:xfrm>
        </p:grpSpPr>
        <p:sp>
          <p:nvSpPr>
            <p:cNvPr id="33890" name="Freeform 98"/>
            <p:cNvSpPr>
              <a:spLocks/>
            </p:cNvSpPr>
            <p:nvPr/>
          </p:nvSpPr>
          <p:spPr bwMode="auto">
            <a:xfrm>
              <a:off x="4863" y="831"/>
              <a:ext cx="446" cy="1419"/>
            </a:xfrm>
            <a:custGeom>
              <a:avLst/>
              <a:gdLst/>
              <a:ahLst/>
              <a:cxnLst>
                <a:cxn ang="0">
                  <a:pos x="125" y="1419"/>
                </a:cxn>
                <a:cxn ang="0">
                  <a:pos x="446" y="1419"/>
                </a:cxn>
                <a:cxn ang="0">
                  <a:pos x="446" y="0"/>
                </a:cxn>
                <a:cxn ang="0">
                  <a:pos x="0" y="0"/>
                </a:cxn>
              </a:cxnLst>
              <a:rect l="0" t="0" r="r" b="b"/>
              <a:pathLst>
                <a:path w="446" h="1419">
                  <a:moveTo>
                    <a:pt x="125" y="1419"/>
                  </a:moveTo>
                  <a:lnTo>
                    <a:pt x="446" y="1419"/>
                  </a:lnTo>
                  <a:lnTo>
                    <a:pt x="44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91" name="Text Box 99"/>
            <p:cNvSpPr txBox="1">
              <a:spLocks noChangeArrowheads="1"/>
            </p:cNvSpPr>
            <p:nvPr/>
          </p:nvSpPr>
          <p:spPr bwMode="auto">
            <a:xfrm>
              <a:off x="4916" y="638"/>
              <a:ext cx="34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400">
                  <a:ea typeface="HGP創英角ｺﾞｼｯｸUB" pitchFamily="50" charset="-128"/>
                </a:rPr>
                <a:t>試聴</a:t>
              </a:r>
            </a:p>
          </p:txBody>
        </p:sp>
      </p:grpSp>
      <p:grpSp>
        <p:nvGrpSpPr>
          <p:cNvPr id="33908" name="Group 116"/>
          <p:cNvGrpSpPr>
            <a:grpSpLocks/>
          </p:cNvGrpSpPr>
          <p:nvPr/>
        </p:nvGrpSpPr>
        <p:grpSpPr bwMode="auto">
          <a:xfrm>
            <a:off x="704850" y="1733550"/>
            <a:ext cx="963613" cy="1735138"/>
            <a:chOff x="444" y="1092"/>
            <a:chExt cx="607" cy="1093"/>
          </a:xfrm>
        </p:grpSpPr>
        <p:sp>
          <p:nvSpPr>
            <p:cNvPr id="33888" name="Line 96"/>
            <p:cNvSpPr>
              <a:spLocks noChangeShapeType="1"/>
            </p:cNvSpPr>
            <p:nvPr/>
          </p:nvSpPr>
          <p:spPr bwMode="auto">
            <a:xfrm flipV="1">
              <a:off x="641" y="1092"/>
              <a:ext cx="0" cy="1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33886" name="Picture 94" descr="j04326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0" y="1385"/>
              <a:ext cx="353" cy="353"/>
            </a:xfrm>
            <a:prstGeom prst="rect">
              <a:avLst/>
            </a:prstGeom>
            <a:noFill/>
          </p:spPr>
        </p:pic>
        <p:sp>
          <p:nvSpPr>
            <p:cNvPr id="33887" name="Text Box 95"/>
            <p:cNvSpPr txBox="1">
              <a:spLocks noChangeArrowheads="1"/>
            </p:cNvSpPr>
            <p:nvPr/>
          </p:nvSpPr>
          <p:spPr bwMode="auto">
            <a:xfrm>
              <a:off x="444" y="1390"/>
              <a:ext cx="6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ea typeface="HGP創英角ｺﾞｼｯｸUB" pitchFamily="50" charset="-128"/>
                </a:rPr>
                <a:t>mid2mus</a:t>
              </a:r>
            </a:p>
          </p:txBody>
        </p:sp>
      </p:grpSp>
      <p:grpSp>
        <p:nvGrpSpPr>
          <p:cNvPr id="33901" name="Group 109"/>
          <p:cNvGrpSpPr>
            <a:grpSpLocks/>
          </p:cNvGrpSpPr>
          <p:nvPr/>
        </p:nvGrpSpPr>
        <p:grpSpPr bwMode="auto">
          <a:xfrm>
            <a:off x="4645025" y="3498850"/>
            <a:ext cx="3800475" cy="2312988"/>
            <a:chOff x="2926" y="2144"/>
            <a:chExt cx="2394" cy="1457"/>
          </a:xfrm>
        </p:grpSpPr>
        <p:sp>
          <p:nvSpPr>
            <p:cNvPr id="33878" name="Line 86"/>
            <p:cNvSpPr>
              <a:spLocks noChangeShapeType="1"/>
            </p:cNvSpPr>
            <p:nvPr/>
          </p:nvSpPr>
          <p:spPr bwMode="auto">
            <a:xfrm flipH="1">
              <a:off x="3198" y="237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742" y="232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80" name="Line 88"/>
            <p:cNvSpPr>
              <a:spLocks noChangeShapeType="1"/>
            </p:cNvSpPr>
            <p:nvPr/>
          </p:nvSpPr>
          <p:spPr bwMode="auto">
            <a:xfrm>
              <a:off x="4286" y="232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81" name="Line 89"/>
            <p:cNvSpPr>
              <a:spLocks noChangeShapeType="1"/>
            </p:cNvSpPr>
            <p:nvPr/>
          </p:nvSpPr>
          <p:spPr bwMode="auto">
            <a:xfrm flipH="1">
              <a:off x="4876" y="2326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02" name="AutoShape 10"/>
            <p:cNvSpPr>
              <a:spLocks noChangeArrowheads="1"/>
            </p:cNvSpPr>
            <p:nvPr/>
          </p:nvSpPr>
          <p:spPr bwMode="auto">
            <a:xfrm>
              <a:off x="3016" y="2144"/>
              <a:ext cx="2062" cy="218"/>
            </a:xfrm>
            <a:prstGeom prst="roundRect">
              <a:avLst>
                <a:gd name="adj" fmla="val 16667"/>
              </a:avLst>
            </a:prstGeom>
            <a:solidFill>
              <a:srgbClr val="00CC66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00CC66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ja-JP" altLang="en-US" sz="1600">
                  <a:ea typeface="MS UI Gothic" pitchFamily="50" charset="-128"/>
                </a:rPr>
                <a:t>ミュージング補助機能</a:t>
              </a:r>
            </a:p>
          </p:txBody>
        </p:sp>
        <p:grpSp>
          <p:nvGrpSpPr>
            <p:cNvPr id="33850" name="Group 58"/>
            <p:cNvGrpSpPr>
              <a:grpSpLocks/>
            </p:cNvGrpSpPr>
            <p:nvPr/>
          </p:nvGrpSpPr>
          <p:grpSpPr bwMode="auto">
            <a:xfrm>
              <a:off x="2926" y="2629"/>
              <a:ext cx="550" cy="828"/>
              <a:chOff x="5210" y="2626"/>
              <a:chExt cx="550" cy="828"/>
            </a:xfrm>
          </p:grpSpPr>
          <p:pic>
            <p:nvPicPr>
              <p:cNvPr id="33843" name="Picture 51" descr="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210" y="2626"/>
                <a:ext cx="426" cy="828"/>
              </a:xfrm>
              <a:prstGeom prst="rect">
                <a:avLst/>
              </a:prstGeom>
              <a:noFill/>
            </p:spPr>
          </p:pic>
          <p:sp>
            <p:nvSpPr>
              <p:cNvPr id="33846" name="Text Box 54"/>
              <p:cNvSpPr txBox="1">
                <a:spLocks noChangeArrowheads="1"/>
              </p:cNvSpPr>
              <p:nvPr/>
            </p:nvSpPr>
            <p:spPr bwMode="auto">
              <a:xfrm>
                <a:off x="5260" y="3077"/>
                <a:ext cx="50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ja-JP" altLang="en-US" sz="1200">
                    <a:solidFill>
                      <a:srgbClr val="663300"/>
                    </a:solidFill>
                    <a:ea typeface="HGP創英角ｺﾞｼｯｸUB" pitchFamily="50" charset="-128"/>
                  </a:rPr>
                  <a:t>波形加工</a:t>
                </a:r>
              </a:p>
            </p:txBody>
          </p:sp>
        </p:grpSp>
        <p:grpSp>
          <p:nvGrpSpPr>
            <p:cNvPr id="33849" name="Group 57"/>
            <p:cNvGrpSpPr>
              <a:grpSpLocks/>
            </p:cNvGrpSpPr>
            <p:nvPr/>
          </p:nvGrpSpPr>
          <p:grpSpPr bwMode="auto">
            <a:xfrm>
              <a:off x="3433" y="2875"/>
              <a:ext cx="915" cy="726"/>
              <a:chOff x="4365" y="3007"/>
              <a:chExt cx="915" cy="726"/>
            </a:xfrm>
          </p:grpSpPr>
          <p:pic>
            <p:nvPicPr>
              <p:cNvPr id="33842" name="Picture 50" descr="4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365" y="3007"/>
                <a:ext cx="750" cy="726"/>
              </a:xfrm>
              <a:prstGeom prst="rect">
                <a:avLst/>
              </a:prstGeom>
              <a:noFill/>
            </p:spPr>
          </p:pic>
          <p:sp>
            <p:nvSpPr>
              <p:cNvPr id="33821" name="Text Box 29"/>
              <p:cNvSpPr txBox="1">
                <a:spLocks noChangeArrowheads="1"/>
              </p:cNvSpPr>
              <p:nvPr/>
            </p:nvSpPr>
            <p:spPr bwMode="auto">
              <a:xfrm>
                <a:off x="4416" y="3081"/>
                <a:ext cx="58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ja-JP" altLang="en-US" sz="1200">
                    <a:solidFill>
                      <a:srgbClr val="663300"/>
                    </a:solidFill>
                    <a:ea typeface="HGP創英角ｺﾞｼｯｸUB" pitchFamily="50" charset="-128"/>
                  </a:rPr>
                  <a:t>楽器の試聴</a:t>
                </a:r>
              </a:p>
            </p:txBody>
          </p:sp>
          <p:sp>
            <p:nvSpPr>
              <p:cNvPr id="33822" name="Text Box 30"/>
              <p:cNvSpPr txBox="1">
                <a:spLocks noChangeArrowheads="1"/>
              </p:cNvSpPr>
              <p:nvPr/>
            </p:nvSpPr>
            <p:spPr bwMode="auto">
              <a:xfrm>
                <a:off x="4654" y="3327"/>
                <a:ext cx="62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ja-JP" altLang="en-US" sz="1200">
                    <a:solidFill>
                      <a:srgbClr val="663300"/>
                    </a:solidFill>
                    <a:ea typeface="HGP創英角ｺﾞｼｯｸUB" pitchFamily="50" charset="-128"/>
                  </a:rPr>
                  <a:t>ドラムの試聴</a:t>
                </a:r>
              </a:p>
            </p:txBody>
          </p:sp>
        </p:grpSp>
        <p:grpSp>
          <p:nvGrpSpPr>
            <p:cNvPr id="33877" name="Group 85"/>
            <p:cNvGrpSpPr>
              <a:grpSpLocks/>
            </p:cNvGrpSpPr>
            <p:nvPr/>
          </p:nvGrpSpPr>
          <p:grpSpPr bwMode="auto">
            <a:xfrm>
              <a:off x="3950" y="2563"/>
              <a:ext cx="781" cy="627"/>
              <a:chOff x="3950" y="2488"/>
              <a:chExt cx="781" cy="627"/>
            </a:xfrm>
          </p:grpSpPr>
          <p:pic>
            <p:nvPicPr>
              <p:cNvPr id="33874" name="Picture 82" descr="7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113" y="2488"/>
                <a:ext cx="583" cy="627"/>
              </a:xfrm>
              <a:prstGeom prst="rect">
                <a:avLst/>
              </a:prstGeom>
              <a:noFill/>
            </p:spPr>
          </p:pic>
          <p:sp>
            <p:nvSpPr>
              <p:cNvPr id="33819" name="Text Box 27"/>
              <p:cNvSpPr txBox="1">
                <a:spLocks noChangeArrowheads="1"/>
              </p:cNvSpPr>
              <p:nvPr/>
            </p:nvSpPr>
            <p:spPr bwMode="auto">
              <a:xfrm>
                <a:off x="3950" y="2585"/>
                <a:ext cx="78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ja-JP" altLang="en-US" sz="1200">
                    <a:solidFill>
                      <a:srgbClr val="663300"/>
                    </a:solidFill>
                    <a:ea typeface="HGP創英角ｺﾞｼｯｸUB" pitchFamily="50" charset="-128"/>
                  </a:rPr>
                  <a:t>演奏会場の設定</a:t>
                </a:r>
              </a:p>
            </p:txBody>
          </p:sp>
        </p:grpSp>
        <p:grpSp>
          <p:nvGrpSpPr>
            <p:cNvPr id="33876" name="Group 84"/>
            <p:cNvGrpSpPr>
              <a:grpSpLocks/>
            </p:cNvGrpSpPr>
            <p:nvPr/>
          </p:nvGrpSpPr>
          <p:grpSpPr bwMode="auto">
            <a:xfrm>
              <a:off x="4360" y="2976"/>
              <a:ext cx="960" cy="576"/>
              <a:chOff x="4360" y="2901"/>
              <a:chExt cx="960" cy="576"/>
            </a:xfrm>
          </p:grpSpPr>
          <p:pic>
            <p:nvPicPr>
              <p:cNvPr id="33875" name="Picture 83" descr="8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360" y="2901"/>
                <a:ext cx="960" cy="576"/>
              </a:xfrm>
              <a:prstGeom prst="rect">
                <a:avLst/>
              </a:prstGeom>
              <a:noFill/>
            </p:spPr>
          </p:pic>
          <p:sp>
            <p:nvSpPr>
              <p:cNvPr id="33820" name="Text Box 28"/>
              <p:cNvSpPr txBox="1">
                <a:spLocks noChangeArrowheads="1"/>
              </p:cNvSpPr>
              <p:nvPr/>
            </p:nvSpPr>
            <p:spPr bwMode="auto">
              <a:xfrm>
                <a:off x="4562" y="3192"/>
                <a:ext cx="6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ja-JP" altLang="en-US" sz="1200">
                    <a:solidFill>
                      <a:srgbClr val="663300"/>
                    </a:solidFill>
                    <a:ea typeface="HGP創英角ｺﾞｼｯｸUB" pitchFamily="50" charset="-128"/>
                  </a:rPr>
                  <a:t>フォントの確認</a:t>
                </a:r>
              </a:p>
            </p:txBody>
          </p:sp>
        </p:grpSp>
      </p:grpSp>
      <p:grpSp>
        <p:nvGrpSpPr>
          <p:cNvPr id="33907" name="Group 115"/>
          <p:cNvGrpSpPr>
            <a:grpSpLocks/>
          </p:cNvGrpSpPr>
          <p:nvPr/>
        </p:nvGrpSpPr>
        <p:grpSpPr bwMode="auto">
          <a:xfrm>
            <a:off x="677863" y="3429000"/>
            <a:ext cx="1273175" cy="730250"/>
            <a:chOff x="427" y="2160"/>
            <a:chExt cx="802" cy="460"/>
          </a:xfrm>
        </p:grpSpPr>
        <p:sp>
          <p:nvSpPr>
            <p:cNvPr id="33868" name="Line 76"/>
            <p:cNvSpPr>
              <a:spLocks noChangeShapeType="1"/>
            </p:cNvSpPr>
            <p:nvPr/>
          </p:nvSpPr>
          <p:spPr bwMode="auto">
            <a:xfrm flipH="1">
              <a:off x="883" y="2390"/>
              <a:ext cx="3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13" name="AutoShape 21"/>
            <p:cNvSpPr>
              <a:spLocks noChangeArrowheads="1"/>
            </p:cNvSpPr>
            <p:nvPr/>
          </p:nvSpPr>
          <p:spPr bwMode="auto">
            <a:xfrm>
              <a:off x="427" y="2160"/>
              <a:ext cx="447" cy="460"/>
            </a:xfrm>
            <a:prstGeom prst="can">
              <a:avLst>
                <a:gd name="adj" fmla="val 22483"/>
              </a:avLst>
            </a:prstGeom>
            <a:gradFill rotWithShape="1">
              <a:gsLst>
                <a:gs pos="0">
                  <a:srgbClr val="666699"/>
                </a:gs>
                <a:gs pos="50000">
                  <a:srgbClr val="666699">
                    <a:gamma/>
                    <a:tint val="10196"/>
                    <a:invGamma/>
                  </a:srgbClr>
                </a:gs>
                <a:gs pos="100000">
                  <a:srgbClr val="6666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/>
              <a:r>
                <a:rPr lang="en-US" altLang="ja-JP" sz="1200">
                  <a:latin typeface="HGP創英角ｺﾞｼｯｸUB" pitchFamily="50" charset="-128"/>
                  <a:ea typeface="HGP創英角ｺﾞｼｯｸUB" pitchFamily="50" charset="-128"/>
                </a:rPr>
                <a:t>MIDI</a:t>
              </a:r>
            </a:p>
            <a:p>
              <a:pPr algn="ctr"/>
              <a:r>
                <a:rPr lang="ja-JP" altLang="en-US" sz="1200">
                  <a:latin typeface="HGP創英角ｺﾞｼｯｸUB" pitchFamily="50" charset="-128"/>
                  <a:ea typeface="HGP創英角ｺﾞｼｯｸUB" pitchFamily="50" charset="-128"/>
                </a:rPr>
                <a:t>ファイル</a:t>
              </a:r>
            </a:p>
          </p:txBody>
        </p:sp>
      </p:grpSp>
      <p:grpSp>
        <p:nvGrpSpPr>
          <p:cNvPr id="33906" name="Group 114"/>
          <p:cNvGrpSpPr>
            <a:grpSpLocks/>
          </p:cNvGrpSpPr>
          <p:nvPr/>
        </p:nvGrpSpPr>
        <p:grpSpPr bwMode="auto">
          <a:xfrm>
            <a:off x="1836738" y="3106738"/>
            <a:ext cx="1195387" cy="962025"/>
            <a:chOff x="1157" y="1957"/>
            <a:chExt cx="753" cy="606"/>
          </a:xfrm>
        </p:grpSpPr>
        <p:sp>
          <p:nvSpPr>
            <p:cNvPr id="33858" name="Line 66"/>
            <p:cNvSpPr>
              <a:spLocks noChangeShapeType="1"/>
            </p:cNvSpPr>
            <p:nvPr/>
          </p:nvSpPr>
          <p:spPr bwMode="auto">
            <a:xfrm>
              <a:off x="1533" y="1957"/>
              <a:ext cx="0" cy="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99" name="AutoShape 7"/>
            <p:cNvSpPr>
              <a:spLocks noChangeArrowheads="1"/>
            </p:cNvSpPr>
            <p:nvPr/>
          </p:nvSpPr>
          <p:spPr bwMode="auto">
            <a:xfrm>
              <a:off x="1157" y="2216"/>
              <a:ext cx="753" cy="347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9FFCC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ja-JP" altLang="en-US" sz="1600">
                  <a:ea typeface="MS UI Gothic" pitchFamily="50" charset="-128"/>
                </a:rPr>
                <a:t>ＭＩＤＩファイル</a:t>
              </a:r>
            </a:p>
            <a:p>
              <a:pPr algn="ctr"/>
              <a:r>
                <a:rPr lang="ja-JP" altLang="en-US" sz="1600">
                  <a:ea typeface="MS UI Gothic" pitchFamily="50" charset="-128"/>
                </a:rPr>
                <a:t>出力部</a:t>
              </a:r>
            </a:p>
          </p:txBody>
        </p:sp>
      </p:grpSp>
      <p:grpSp>
        <p:nvGrpSpPr>
          <p:cNvPr id="33893" name="Group 101"/>
          <p:cNvGrpSpPr>
            <a:grpSpLocks/>
          </p:cNvGrpSpPr>
          <p:nvPr/>
        </p:nvGrpSpPr>
        <p:grpSpPr bwMode="auto">
          <a:xfrm>
            <a:off x="660400" y="898525"/>
            <a:ext cx="3717925" cy="2224088"/>
            <a:chOff x="416" y="566"/>
            <a:chExt cx="2342" cy="1401"/>
          </a:xfrm>
        </p:grpSpPr>
        <p:sp>
          <p:nvSpPr>
            <p:cNvPr id="33857" name="Line 65"/>
            <p:cNvSpPr>
              <a:spLocks noChangeShapeType="1"/>
            </p:cNvSpPr>
            <p:nvPr/>
          </p:nvSpPr>
          <p:spPr bwMode="auto">
            <a:xfrm>
              <a:off x="1964" y="912"/>
              <a:ext cx="0" cy="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53" name="Line 61"/>
            <p:cNvSpPr>
              <a:spLocks noChangeShapeType="1"/>
            </p:cNvSpPr>
            <p:nvPr/>
          </p:nvSpPr>
          <p:spPr bwMode="auto">
            <a:xfrm>
              <a:off x="853" y="835"/>
              <a:ext cx="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96" name="AutoShape 4"/>
            <p:cNvSpPr>
              <a:spLocks noChangeArrowheads="1"/>
            </p:cNvSpPr>
            <p:nvPr/>
          </p:nvSpPr>
          <p:spPr bwMode="auto">
            <a:xfrm>
              <a:off x="1193" y="704"/>
              <a:ext cx="1542" cy="262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9FFCC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ja-JP" altLang="en-US" sz="1600">
                  <a:ea typeface="MS UI Gothic" pitchFamily="50" charset="-128"/>
                </a:rPr>
                <a:t>構文解析部</a:t>
              </a:r>
            </a:p>
          </p:txBody>
        </p:sp>
        <p:sp>
          <p:nvSpPr>
            <p:cNvPr id="33797" name="AutoShape 5"/>
            <p:cNvSpPr>
              <a:spLocks noChangeArrowheads="1"/>
            </p:cNvSpPr>
            <p:nvPr/>
          </p:nvSpPr>
          <p:spPr bwMode="auto">
            <a:xfrm>
              <a:off x="1188" y="1160"/>
              <a:ext cx="1570" cy="807"/>
            </a:xfrm>
            <a:prstGeom prst="roundRect">
              <a:avLst>
                <a:gd name="adj" fmla="val 12880"/>
              </a:avLst>
            </a:prstGeom>
            <a:solidFill>
              <a:srgbClr val="00CC66"/>
            </a:soli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00CC66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ja-JP" altLang="en-US" sz="1600">
                  <a:ea typeface="MS UI Gothic" pitchFamily="50" charset="-128"/>
                </a:rPr>
                <a:t>内部</a:t>
              </a:r>
            </a:p>
            <a:p>
              <a:pPr algn="ctr"/>
              <a:r>
                <a:rPr lang="ja-JP" altLang="en-US" sz="1600">
                  <a:ea typeface="MS UI Gothic" pitchFamily="50" charset="-128"/>
                </a:rPr>
                <a:t>データ構造</a:t>
              </a:r>
            </a:p>
          </p:txBody>
        </p:sp>
        <p:grpSp>
          <p:nvGrpSpPr>
            <p:cNvPr id="33832" name="Group 40"/>
            <p:cNvGrpSpPr>
              <a:grpSpLocks/>
            </p:cNvGrpSpPr>
            <p:nvPr/>
          </p:nvGrpSpPr>
          <p:grpSpPr bwMode="auto">
            <a:xfrm>
              <a:off x="416" y="566"/>
              <a:ext cx="471" cy="524"/>
              <a:chOff x="411" y="396"/>
              <a:chExt cx="471" cy="524"/>
            </a:xfrm>
          </p:grpSpPr>
          <p:sp>
            <p:nvSpPr>
              <p:cNvPr id="33803" name="AutoShape 11"/>
              <p:cNvSpPr>
                <a:spLocks noChangeArrowheads="1"/>
              </p:cNvSpPr>
              <p:nvPr/>
            </p:nvSpPr>
            <p:spPr bwMode="auto">
              <a:xfrm>
                <a:off x="411" y="396"/>
                <a:ext cx="471" cy="524"/>
              </a:xfrm>
              <a:prstGeom prst="foldedCorner">
                <a:avLst>
                  <a:gd name="adj" fmla="val 30139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ja-JP" altLang="en-US" sz="1200"/>
              </a:p>
              <a:p>
                <a:endParaRPr lang="ja-JP" altLang="en-US" sz="1200"/>
              </a:p>
              <a:p>
                <a:r>
                  <a:rPr lang="ja-JP" altLang="en-US" sz="1200">
                    <a:ea typeface="HGP創英角ｺﾞｼｯｸUB" pitchFamily="50" charset="-128"/>
                  </a:rPr>
                  <a:t>テキスト</a:t>
                </a:r>
              </a:p>
              <a:p>
                <a:r>
                  <a:rPr lang="ja-JP" altLang="en-US" sz="1200">
                    <a:ea typeface="HGP創英角ｺﾞｼｯｸUB" pitchFamily="50" charset="-128"/>
                  </a:rPr>
                  <a:t>データ</a:t>
                </a:r>
              </a:p>
            </p:txBody>
          </p:sp>
          <p:grpSp>
            <p:nvGrpSpPr>
              <p:cNvPr id="33831" name="Group 39"/>
              <p:cNvGrpSpPr>
                <a:grpSpLocks/>
              </p:cNvGrpSpPr>
              <p:nvPr/>
            </p:nvGrpSpPr>
            <p:grpSpPr bwMode="auto">
              <a:xfrm>
                <a:off x="487" y="450"/>
                <a:ext cx="309" cy="190"/>
                <a:chOff x="515" y="518"/>
                <a:chExt cx="245" cy="176"/>
              </a:xfrm>
            </p:grpSpPr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auto">
                <a:xfrm>
                  <a:off x="515" y="518"/>
                  <a:ext cx="2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805" name="Line 13"/>
                <p:cNvSpPr>
                  <a:spLocks noChangeShapeType="1"/>
                </p:cNvSpPr>
                <p:nvPr/>
              </p:nvSpPr>
              <p:spPr bwMode="auto">
                <a:xfrm>
                  <a:off x="515" y="543"/>
                  <a:ext cx="2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auto">
                <a:xfrm>
                  <a:off x="515" y="568"/>
                  <a:ext cx="2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auto">
                <a:xfrm>
                  <a:off x="515" y="593"/>
                  <a:ext cx="2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auto">
                <a:xfrm>
                  <a:off x="515" y="618"/>
                  <a:ext cx="2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auto">
                <a:xfrm>
                  <a:off x="515" y="643"/>
                  <a:ext cx="2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auto">
                <a:xfrm>
                  <a:off x="515" y="669"/>
                  <a:ext cx="2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auto">
                <a:xfrm>
                  <a:off x="515" y="694"/>
                  <a:ext cx="2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C33ECAA4-6B54-474D-B14C-235DE6BC57D1}" type="slidenum">
              <a:rPr lang="ja-JP" altLang="en-US"/>
              <a:pPr/>
              <a:t>16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44065" name="テキスト プレースホルダ 2"/>
          <p:cNvSpPr>
            <a:spLocks/>
          </p:cNvSpPr>
          <p:nvPr/>
        </p:nvSpPr>
        <p:spPr bwMode="auto">
          <a:xfrm>
            <a:off x="703263" y="900113"/>
            <a:ext cx="7950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鍵盤ウィンドウと譜面モニタが演奏に連動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特に譜面モニタは、通常のピアノロールではなく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五線譜をベースにしているため楽譜との見比べが容易</a:t>
            </a:r>
          </a:p>
        </p:txBody>
      </p:sp>
      <p:sp>
        <p:nvSpPr>
          <p:cNvPr id="44034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視覚効果制御部</a:t>
            </a:r>
          </a:p>
        </p:txBody>
      </p:sp>
      <p:pic>
        <p:nvPicPr>
          <p:cNvPr id="44045" name="Picture 13" descr="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938" y="2225675"/>
            <a:ext cx="4522787" cy="950913"/>
          </a:xfrm>
          <a:prstGeom prst="rect">
            <a:avLst/>
          </a:prstGeom>
          <a:noFill/>
        </p:spPr>
      </p:pic>
      <p:pic>
        <p:nvPicPr>
          <p:cNvPr id="44046" name="Picture 14" descr="イメージ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5838" y="3433763"/>
            <a:ext cx="4603750" cy="1917700"/>
          </a:xfrm>
          <a:prstGeom prst="rect">
            <a:avLst/>
          </a:prstGeom>
          <a:solidFill>
            <a:srgbClr val="FFFFFF">
              <a:alpha val="50000"/>
            </a:srgbClr>
          </a:solidFill>
        </p:spPr>
      </p:pic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2393950" y="2728913"/>
            <a:ext cx="1524000" cy="36671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鍵盤ウィンドウ</a:t>
            </a:r>
          </a:p>
        </p:txBody>
      </p:sp>
      <p:grpSp>
        <p:nvGrpSpPr>
          <p:cNvPr id="44090" name="Group 58"/>
          <p:cNvGrpSpPr>
            <a:grpSpLocks/>
          </p:cNvGrpSpPr>
          <p:nvPr/>
        </p:nvGrpSpPr>
        <p:grpSpPr bwMode="auto">
          <a:xfrm>
            <a:off x="442913" y="2249488"/>
            <a:ext cx="8108950" cy="3457575"/>
            <a:chOff x="279" y="1417"/>
            <a:chExt cx="5108" cy="2178"/>
          </a:xfrm>
        </p:grpSpPr>
        <p:sp>
          <p:nvSpPr>
            <p:cNvPr id="44051" name="Text Box 19"/>
            <p:cNvSpPr txBox="1">
              <a:spLocks noChangeArrowheads="1"/>
            </p:cNvSpPr>
            <p:nvPr/>
          </p:nvSpPr>
          <p:spPr bwMode="auto">
            <a:xfrm>
              <a:off x="364" y="2724"/>
              <a:ext cx="778" cy="1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音部記号の変更</a:t>
              </a:r>
            </a:p>
          </p:txBody>
        </p:sp>
        <p:sp>
          <p:nvSpPr>
            <p:cNvPr id="44052" name="Text Box 20"/>
            <p:cNvSpPr txBox="1">
              <a:spLocks noChangeArrowheads="1"/>
            </p:cNvSpPr>
            <p:nvPr/>
          </p:nvSpPr>
          <p:spPr bwMode="auto">
            <a:xfrm>
              <a:off x="637" y="3177"/>
              <a:ext cx="578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拍子の分母</a:t>
              </a:r>
            </a:p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分子切替え</a:t>
              </a:r>
            </a:p>
          </p:txBody>
        </p:sp>
        <p:sp>
          <p:nvSpPr>
            <p:cNvPr id="44054" name="Text Box 22"/>
            <p:cNvSpPr txBox="1">
              <a:spLocks noChangeArrowheads="1"/>
            </p:cNvSpPr>
            <p:nvPr/>
          </p:nvSpPr>
          <p:spPr bwMode="auto">
            <a:xfrm>
              <a:off x="2134" y="3422"/>
              <a:ext cx="782" cy="1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自動譜めくり指定</a:t>
              </a:r>
            </a:p>
          </p:txBody>
        </p:sp>
        <p:sp>
          <p:nvSpPr>
            <p:cNvPr id="44056" name="Text Box 24"/>
            <p:cNvSpPr txBox="1">
              <a:spLocks noChangeArrowheads="1"/>
            </p:cNvSpPr>
            <p:nvPr/>
          </p:nvSpPr>
          <p:spPr bwMode="auto">
            <a:xfrm>
              <a:off x="3885" y="2318"/>
              <a:ext cx="1032" cy="1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表示テキストの</a:t>
              </a:r>
              <a:r>
                <a:rPr lang="en-US" altLang="ja-JP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ON/OFF</a:t>
              </a:r>
            </a:p>
          </p:txBody>
        </p:sp>
        <p:sp>
          <p:nvSpPr>
            <p:cNvPr id="44057" name="Text Box 25"/>
            <p:cNvSpPr txBox="1">
              <a:spLocks noChangeArrowheads="1"/>
            </p:cNvSpPr>
            <p:nvPr/>
          </p:nvSpPr>
          <p:spPr bwMode="auto">
            <a:xfrm>
              <a:off x="4051" y="3240"/>
              <a:ext cx="1336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小節線・小節番号の</a:t>
              </a:r>
              <a:r>
                <a:rPr lang="en-US" altLang="ja-JP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ON/OFF</a:t>
              </a:r>
            </a:p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アフタクト指定小節線シフト可能</a:t>
              </a:r>
            </a:p>
          </p:txBody>
        </p:sp>
        <p:sp>
          <p:nvSpPr>
            <p:cNvPr id="44058" name="Text Box 26"/>
            <p:cNvSpPr txBox="1">
              <a:spLocks noChangeArrowheads="1"/>
            </p:cNvSpPr>
            <p:nvPr/>
          </p:nvSpPr>
          <p:spPr bwMode="auto">
            <a:xfrm>
              <a:off x="1702" y="2274"/>
              <a:ext cx="739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latin typeface="MS UI Gothic" pitchFamily="50" charset="-128"/>
                  <a:ea typeface="MS UI Gothic" pitchFamily="50" charset="-128"/>
                </a:rPr>
                <a:t>マウスによる</a:t>
              </a:r>
              <a:br>
                <a:rPr lang="ja-JP" altLang="en-US" sz="1200">
                  <a:latin typeface="MS UI Gothic" pitchFamily="50" charset="-128"/>
                  <a:ea typeface="MS UI Gothic" pitchFamily="50" charset="-128"/>
                </a:rPr>
              </a:br>
              <a:r>
                <a:rPr lang="ja-JP" altLang="en-US" sz="1200">
                  <a:latin typeface="MS UI Gothic" pitchFamily="50" charset="-128"/>
                  <a:ea typeface="MS UI Gothic" pitchFamily="50" charset="-128"/>
                </a:rPr>
                <a:t>グリップスクロール</a:t>
              </a:r>
              <a:endParaRPr lang="en-US" altLang="ja-JP" sz="1200">
                <a:latin typeface="MS UI Gothic" pitchFamily="50" charset="-128"/>
                <a:ea typeface="MS UI Gothic" pitchFamily="50" charset="-128"/>
              </a:endParaRPr>
            </a:p>
          </p:txBody>
        </p:sp>
        <p:sp>
          <p:nvSpPr>
            <p:cNvPr id="44059" name="Text Box 27"/>
            <p:cNvSpPr txBox="1">
              <a:spLocks noChangeArrowheads="1"/>
            </p:cNvSpPr>
            <p:nvPr/>
          </p:nvSpPr>
          <p:spPr bwMode="auto">
            <a:xfrm>
              <a:off x="349" y="2253"/>
              <a:ext cx="875" cy="1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オクターブ表示シフト</a:t>
              </a:r>
            </a:p>
          </p:txBody>
        </p:sp>
        <p:sp>
          <p:nvSpPr>
            <p:cNvPr id="44060" name="Text Box 28"/>
            <p:cNvSpPr txBox="1">
              <a:spLocks noChangeArrowheads="1"/>
            </p:cNvSpPr>
            <p:nvPr/>
          </p:nvSpPr>
          <p:spPr bwMode="auto">
            <a:xfrm>
              <a:off x="4151" y="1417"/>
              <a:ext cx="1187" cy="40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高速シーク</a:t>
              </a:r>
            </a:p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コントロールの確実な再現性</a:t>
              </a:r>
            </a:p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シークポイント設定可能</a:t>
              </a:r>
            </a:p>
          </p:txBody>
        </p:sp>
        <p:sp>
          <p:nvSpPr>
            <p:cNvPr id="44062" name="Text Box 30"/>
            <p:cNvSpPr txBox="1">
              <a:spLocks noChangeArrowheads="1"/>
            </p:cNvSpPr>
            <p:nvPr/>
          </p:nvSpPr>
          <p:spPr bwMode="auto">
            <a:xfrm>
              <a:off x="279" y="1520"/>
              <a:ext cx="969" cy="1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シンプルなメニュー構成</a:t>
              </a:r>
            </a:p>
          </p:txBody>
        </p:sp>
        <p:sp>
          <p:nvSpPr>
            <p:cNvPr id="44063" name="Text Box 31"/>
            <p:cNvSpPr txBox="1">
              <a:spLocks noChangeArrowheads="1"/>
            </p:cNvSpPr>
            <p:nvPr/>
          </p:nvSpPr>
          <p:spPr bwMode="auto">
            <a:xfrm>
              <a:off x="4360" y="1942"/>
              <a:ext cx="987" cy="1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音色と対をなす鍵盤色</a:t>
              </a:r>
            </a:p>
          </p:txBody>
        </p:sp>
        <p:sp>
          <p:nvSpPr>
            <p:cNvPr id="44068" name="Text Box 36"/>
            <p:cNvSpPr txBox="1">
              <a:spLocks noChangeArrowheads="1"/>
            </p:cNvSpPr>
            <p:nvPr/>
          </p:nvSpPr>
          <p:spPr bwMode="auto">
            <a:xfrm>
              <a:off x="3046" y="2851"/>
              <a:ext cx="1011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latin typeface="MS UI Gothic" pitchFamily="50" charset="-128"/>
                  <a:ea typeface="MS UI Gothic" pitchFamily="50" charset="-128"/>
                </a:rPr>
                <a:t>マウス右ボタンによる</a:t>
              </a:r>
            </a:p>
            <a:p>
              <a:r>
                <a:rPr lang="ja-JP" altLang="en-US" sz="1200">
                  <a:latin typeface="MS UI Gothic" pitchFamily="50" charset="-128"/>
                  <a:ea typeface="MS UI Gothic" pitchFamily="50" charset="-128"/>
                </a:rPr>
                <a:t>ワンタッチ・リロード＆ラン</a:t>
              </a:r>
            </a:p>
          </p:txBody>
        </p:sp>
        <p:sp>
          <p:nvSpPr>
            <p:cNvPr id="44069" name="Freeform 37"/>
            <p:cNvSpPr>
              <a:spLocks/>
            </p:cNvSpPr>
            <p:nvPr/>
          </p:nvSpPr>
          <p:spPr bwMode="auto">
            <a:xfrm>
              <a:off x="3640" y="1590"/>
              <a:ext cx="1690" cy="269"/>
            </a:xfrm>
            <a:custGeom>
              <a:avLst/>
              <a:gdLst/>
              <a:ahLst/>
              <a:cxnLst>
                <a:cxn ang="0">
                  <a:pos x="1690" y="269"/>
                </a:cxn>
                <a:cxn ang="0">
                  <a:pos x="476" y="269"/>
                </a:cxn>
                <a:cxn ang="0">
                  <a:pos x="0" y="0"/>
                </a:cxn>
              </a:cxnLst>
              <a:rect l="0" t="0" r="r" b="b"/>
              <a:pathLst>
                <a:path w="1690" h="269">
                  <a:moveTo>
                    <a:pt x="1690" y="269"/>
                  </a:moveTo>
                  <a:lnTo>
                    <a:pt x="476" y="26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70" name="Freeform 38"/>
            <p:cNvSpPr>
              <a:spLocks/>
            </p:cNvSpPr>
            <p:nvPr/>
          </p:nvSpPr>
          <p:spPr bwMode="auto">
            <a:xfrm>
              <a:off x="3548" y="2289"/>
              <a:ext cx="1399" cy="238"/>
            </a:xfrm>
            <a:custGeom>
              <a:avLst/>
              <a:gdLst/>
              <a:ahLst/>
              <a:cxnLst>
                <a:cxn ang="0">
                  <a:pos x="1399" y="238"/>
                </a:cxn>
                <a:cxn ang="0">
                  <a:pos x="377" y="238"/>
                </a:cxn>
                <a:cxn ang="0">
                  <a:pos x="0" y="0"/>
                </a:cxn>
              </a:cxnLst>
              <a:rect l="0" t="0" r="r" b="b"/>
              <a:pathLst>
                <a:path w="1399" h="238">
                  <a:moveTo>
                    <a:pt x="1399" y="238"/>
                  </a:moveTo>
                  <a:lnTo>
                    <a:pt x="377" y="23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71" name="Freeform 39"/>
            <p:cNvSpPr>
              <a:spLocks/>
            </p:cNvSpPr>
            <p:nvPr/>
          </p:nvSpPr>
          <p:spPr bwMode="auto">
            <a:xfrm>
              <a:off x="3725" y="3264"/>
              <a:ext cx="1621" cy="308"/>
            </a:xfrm>
            <a:custGeom>
              <a:avLst/>
              <a:gdLst/>
              <a:ahLst/>
              <a:cxnLst>
                <a:cxn ang="0">
                  <a:pos x="1483" y="308"/>
                </a:cxn>
                <a:cxn ang="0">
                  <a:pos x="286" y="308"/>
                </a:cxn>
                <a:cxn ang="0">
                  <a:pos x="0" y="0"/>
                </a:cxn>
              </a:cxnLst>
              <a:rect l="0" t="0" r="r" b="b"/>
              <a:pathLst>
                <a:path w="1483" h="308">
                  <a:moveTo>
                    <a:pt x="1483" y="308"/>
                  </a:moveTo>
                  <a:lnTo>
                    <a:pt x="286" y="30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72" name="Freeform 40"/>
            <p:cNvSpPr>
              <a:spLocks/>
            </p:cNvSpPr>
            <p:nvPr/>
          </p:nvSpPr>
          <p:spPr bwMode="auto">
            <a:xfrm>
              <a:off x="317" y="1513"/>
              <a:ext cx="1311" cy="208"/>
            </a:xfrm>
            <a:custGeom>
              <a:avLst/>
              <a:gdLst/>
              <a:ahLst/>
              <a:cxnLst>
                <a:cxn ang="0">
                  <a:pos x="0" y="208"/>
                </a:cxn>
                <a:cxn ang="0">
                  <a:pos x="877" y="208"/>
                </a:cxn>
                <a:cxn ang="0">
                  <a:pos x="1311" y="0"/>
                </a:cxn>
              </a:cxnLst>
              <a:rect l="0" t="0" r="r" b="b"/>
              <a:pathLst>
                <a:path w="1311" h="208">
                  <a:moveTo>
                    <a:pt x="0" y="208"/>
                  </a:moveTo>
                  <a:lnTo>
                    <a:pt x="877" y="208"/>
                  </a:lnTo>
                  <a:lnTo>
                    <a:pt x="131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73" name="Freeform 41"/>
            <p:cNvSpPr>
              <a:spLocks/>
            </p:cNvSpPr>
            <p:nvPr/>
          </p:nvSpPr>
          <p:spPr bwMode="auto">
            <a:xfrm>
              <a:off x="3679" y="1843"/>
              <a:ext cx="1653" cy="278"/>
            </a:xfrm>
            <a:custGeom>
              <a:avLst/>
              <a:gdLst/>
              <a:ahLst/>
              <a:cxnLst>
                <a:cxn ang="0">
                  <a:pos x="1653" y="278"/>
                </a:cxn>
                <a:cxn ang="0">
                  <a:pos x="663" y="278"/>
                </a:cxn>
                <a:cxn ang="0">
                  <a:pos x="0" y="0"/>
                </a:cxn>
              </a:cxnLst>
              <a:rect l="0" t="0" r="r" b="b"/>
              <a:pathLst>
                <a:path w="1653" h="278">
                  <a:moveTo>
                    <a:pt x="1653" y="278"/>
                  </a:moveTo>
                  <a:lnTo>
                    <a:pt x="663" y="27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74" name="Text Box 42"/>
            <p:cNvSpPr txBox="1">
              <a:spLocks noChangeArrowheads="1"/>
            </p:cNvSpPr>
            <p:nvPr/>
          </p:nvSpPr>
          <p:spPr bwMode="auto">
            <a:xfrm>
              <a:off x="356" y="1827"/>
              <a:ext cx="700" cy="1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歌詞表示エリア</a:t>
              </a:r>
            </a:p>
          </p:txBody>
        </p:sp>
        <p:sp>
          <p:nvSpPr>
            <p:cNvPr id="44075" name="Freeform 43"/>
            <p:cNvSpPr>
              <a:spLocks/>
            </p:cNvSpPr>
            <p:nvPr/>
          </p:nvSpPr>
          <p:spPr bwMode="auto">
            <a:xfrm>
              <a:off x="347" y="1636"/>
              <a:ext cx="1442" cy="392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682" y="392"/>
                </a:cxn>
                <a:cxn ang="0">
                  <a:pos x="1442" y="0"/>
                </a:cxn>
              </a:cxnLst>
              <a:rect l="0" t="0" r="r" b="b"/>
              <a:pathLst>
                <a:path w="1442" h="392">
                  <a:moveTo>
                    <a:pt x="0" y="392"/>
                  </a:moveTo>
                  <a:lnTo>
                    <a:pt x="682" y="392"/>
                  </a:lnTo>
                  <a:lnTo>
                    <a:pt x="14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76" name="Freeform 44"/>
            <p:cNvSpPr>
              <a:spLocks/>
            </p:cNvSpPr>
            <p:nvPr/>
          </p:nvSpPr>
          <p:spPr bwMode="auto">
            <a:xfrm>
              <a:off x="1659" y="3341"/>
              <a:ext cx="1258" cy="254"/>
            </a:xfrm>
            <a:custGeom>
              <a:avLst/>
              <a:gdLst/>
              <a:ahLst/>
              <a:cxnLst>
                <a:cxn ang="0">
                  <a:pos x="1258" y="254"/>
                </a:cxn>
                <a:cxn ang="0">
                  <a:pos x="502" y="254"/>
                </a:cxn>
                <a:cxn ang="0">
                  <a:pos x="0" y="0"/>
                </a:cxn>
              </a:cxnLst>
              <a:rect l="0" t="0" r="r" b="b"/>
              <a:pathLst>
                <a:path w="1258" h="254">
                  <a:moveTo>
                    <a:pt x="1258" y="254"/>
                  </a:moveTo>
                  <a:lnTo>
                    <a:pt x="502" y="25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78" name="Freeform 46"/>
            <p:cNvSpPr>
              <a:spLocks/>
            </p:cNvSpPr>
            <p:nvPr/>
          </p:nvSpPr>
          <p:spPr bwMode="auto">
            <a:xfrm>
              <a:off x="1659" y="3341"/>
              <a:ext cx="1258" cy="254"/>
            </a:xfrm>
            <a:custGeom>
              <a:avLst/>
              <a:gdLst/>
              <a:ahLst/>
              <a:cxnLst>
                <a:cxn ang="0">
                  <a:pos x="1258" y="254"/>
                </a:cxn>
                <a:cxn ang="0">
                  <a:pos x="502" y="254"/>
                </a:cxn>
                <a:cxn ang="0">
                  <a:pos x="0" y="0"/>
                </a:cxn>
              </a:cxnLst>
              <a:rect l="0" t="0" r="r" b="b"/>
              <a:pathLst>
                <a:path w="1258" h="254">
                  <a:moveTo>
                    <a:pt x="1258" y="254"/>
                  </a:moveTo>
                  <a:lnTo>
                    <a:pt x="502" y="25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79" name="Freeform 47"/>
            <p:cNvSpPr>
              <a:spLocks/>
            </p:cNvSpPr>
            <p:nvPr/>
          </p:nvSpPr>
          <p:spPr bwMode="auto">
            <a:xfrm>
              <a:off x="355" y="2304"/>
              <a:ext cx="1135" cy="170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802" y="170"/>
                </a:cxn>
                <a:cxn ang="0">
                  <a:pos x="1135" y="0"/>
                </a:cxn>
              </a:cxnLst>
              <a:rect l="0" t="0" r="r" b="b"/>
              <a:pathLst>
                <a:path w="1135" h="170">
                  <a:moveTo>
                    <a:pt x="0" y="170"/>
                  </a:moveTo>
                  <a:lnTo>
                    <a:pt x="802" y="170"/>
                  </a:lnTo>
                  <a:lnTo>
                    <a:pt x="113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80" name="Freeform 48"/>
            <p:cNvSpPr>
              <a:spLocks/>
            </p:cNvSpPr>
            <p:nvPr/>
          </p:nvSpPr>
          <p:spPr bwMode="auto">
            <a:xfrm>
              <a:off x="373" y="2688"/>
              <a:ext cx="1102" cy="236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835" y="236"/>
                </a:cxn>
                <a:cxn ang="0">
                  <a:pos x="1102" y="0"/>
                </a:cxn>
              </a:cxnLst>
              <a:rect l="0" t="0" r="r" b="b"/>
              <a:pathLst>
                <a:path w="1102" h="236">
                  <a:moveTo>
                    <a:pt x="0" y="236"/>
                  </a:moveTo>
                  <a:lnTo>
                    <a:pt x="835" y="236"/>
                  </a:lnTo>
                  <a:lnTo>
                    <a:pt x="110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81" name="Freeform 49"/>
            <p:cNvSpPr>
              <a:spLocks/>
            </p:cNvSpPr>
            <p:nvPr/>
          </p:nvSpPr>
          <p:spPr bwMode="auto">
            <a:xfrm>
              <a:off x="648" y="2935"/>
              <a:ext cx="917" cy="551"/>
            </a:xfrm>
            <a:custGeom>
              <a:avLst/>
              <a:gdLst/>
              <a:ahLst/>
              <a:cxnLst>
                <a:cxn ang="0">
                  <a:pos x="0" y="382"/>
                </a:cxn>
                <a:cxn ang="0">
                  <a:pos x="561" y="382"/>
                </a:cxn>
                <a:cxn ang="0">
                  <a:pos x="917" y="0"/>
                </a:cxn>
              </a:cxnLst>
              <a:rect l="0" t="0" r="r" b="b"/>
              <a:pathLst>
                <a:path w="917" h="382">
                  <a:moveTo>
                    <a:pt x="0" y="382"/>
                  </a:moveTo>
                  <a:lnTo>
                    <a:pt x="561" y="382"/>
                  </a:lnTo>
                  <a:lnTo>
                    <a:pt x="91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83" name="Freeform 51"/>
            <p:cNvSpPr>
              <a:spLocks/>
            </p:cNvSpPr>
            <p:nvPr/>
          </p:nvSpPr>
          <p:spPr bwMode="auto">
            <a:xfrm>
              <a:off x="2619" y="2918"/>
              <a:ext cx="1399" cy="238"/>
            </a:xfrm>
            <a:custGeom>
              <a:avLst/>
              <a:gdLst/>
              <a:ahLst/>
              <a:cxnLst>
                <a:cxn ang="0">
                  <a:pos x="1399" y="238"/>
                </a:cxn>
                <a:cxn ang="0">
                  <a:pos x="377" y="238"/>
                </a:cxn>
                <a:cxn ang="0">
                  <a:pos x="0" y="0"/>
                </a:cxn>
              </a:cxnLst>
              <a:rect l="0" t="0" r="r" b="b"/>
              <a:pathLst>
                <a:path w="1399" h="238">
                  <a:moveTo>
                    <a:pt x="1399" y="238"/>
                  </a:moveTo>
                  <a:lnTo>
                    <a:pt x="377" y="23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84" name="Freeform 52"/>
            <p:cNvSpPr>
              <a:spLocks/>
            </p:cNvSpPr>
            <p:nvPr/>
          </p:nvSpPr>
          <p:spPr bwMode="auto">
            <a:xfrm>
              <a:off x="1729" y="2419"/>
              <a:ext cx="928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93" y="132"/>
                </a:cxn>
                <a:cxn ang="0">
                  <a:pos x="928" y="0"/>
                </a:cxn>
              </a:cxnLst>
              <a:rect l="0" t="0" r="r" b="b"/>
              <a:pathLst>
                <a:path w="928" h="132">
                  <a:moveTo>
                    <a:pt x="0" y="132"/>
                  </a:moveTo>
                  <a:lnTo>
                    <a:pt x="693" y="132"/>
                  </a:lnTo>
                  <a:lnTo>
                    <a:pt x="92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85" name="Text Box 53"/>
            <p:cNvSpPr txBox="1">
              <a:spLocks noChangeArrowheads="1"/>
            </p:cNvSpPr>
            <p:nvPr/>
          </p:nvSpPr>
          <p:spPr bwMode="auto">
            <a:xfrm>
              <a:off x="4069" y="2663"/>
              <a:ext cx="1014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音符矩形のクリックで</a:t>
              </a:r>
            </a:p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該当する行番号を表示</a:t>
              </a:r>
            </a:p>
          </p:txBody>
        </p:sp>
        <p:sp>
          <p:nvSpPr>
            <p:cNvPr id="44086" name="Freeform 54"/>
            <p:cNvSpPr>
              <a:spLocks/>
            </p:cNvSpPr>
            <p:nvPr/>
          </p:nvSpPr>
          <p:spPr bwMode="auto">
            <a:xfrm>
              <a:off x="2780" y="2212"/>
              <a:ext cx="2267" cy="738"/>
            </a:xfrm>
            <a:custGeom>
              <a:avLst/>
              <a:gdLst/>
              <a:ahLst/>
              <a:cxnLst>
                <a:cxn ang="0">
                  <a:pos x="2267" y="738"/>
                </a:cxn>
                <a:cxn ang="0">
                  <a:pos x="1245" y="738"/>
                </a:cxn>
                <a:cxn ang="0">
                  <a:pos x="0" y="0"/>
                </a:cxn>
              </a:cxnLst>
              <a:rect l="0" t="0" r="r" b="b"/>
              <a:pathLst>
                <a:path w="2267" h="738">
                  <a:moveTo>
                    <a:pt x="2267" y="738"/>
                  </a:moveTo>
                  <a:lnTo>
                    <a:pt x="1245" y="73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4368800" y="3679825"/>
            <a:ext cx="1227138" cy="366713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譜面モニタ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1E9AC53-E622-49DC-BB4E-D5E464FF8917}" type="slidenum">
              <a:rPr lang="ja-JP" altLang="en-US"/>
              <a:pPr/>
              <a:t>17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35842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情報提示部</a:t>
            </a:r>
          </a:p>
        </p:txBody>
      </p:sp>
      <p:pic>
        <p:nvPicPr>
          <p:cNvPr id="35848" name="Picture 8" descr="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700" y="2844800"/>
            <a:ext cx="2857500" cy="2447925"/>
          </a:xfrm>
          <a:prstGeom prst="rect">
            <a:avLst/>
          </a:prstGeom>
          <a:noFill/>
        </p:spPr>
      </p:pic>
      <p:pic>
        <p:nvPicPr>
          <p:cNvPr id="35847" name="Picture 7" descr="イメージ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888" y="2678113"/>
            <a:ext cx="1892300" cy="2990850"/>
          </a:xfrm>
          <a:prstGeom prst="rect">
            <a:avLst/>
          </a:prstGeom>
          <a:noFill/>
        </p:spPr>
      </p:pic>
      <p:sp>
        <p:nvSpPr>
          <p:cNvPr id="35850" name="テキスト プレースホルダ 2"/>
          <p:cNvSpPr>
            <a:spLocks/>
          </p:cNvSpPr>
          <p:nvPr/>
        </p:nvSpPr>
        <p:spPr bwMode="auto">
          <a:xfrm>
            <a:off x="703263" y="900113"/>
            <a:ext cx="7950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現パートのカレントな属性値がわからなくなり迷子になってしまう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というＭＭＬの弱点をフィンガー情報で克服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メンバー情報は、譜面モニタや鍵盤ウィンドウと連動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メンバーの</a:t>
            </a:r>
            <a:r>
              <a:rPr lang="en-US" altLang="ja-JP" sz="2400">
                <a:ea typeface="MS UI Gothic" pitchFamily="50" charset="-128"/>
              </a:rPr>
              <a:t>ON/OFF</a:t>
            </a:r>
            <a:r>
              <a:rPr lang="ja-JP" altLang="en-US" sz="2400">
                <a:ea typeface="MS UI Gothic" pitchFamily="50" charset="-128"/>
              </a:rPr>
              <a:t>でカラオケも可能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433513" y="3581400"/>
            <a:ext cx="1552575" cy="366713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フィンガー情報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149975" y="3387725"/>
            <a:ext cx="1422400" cy="366713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メンバー情報</a:t>
            </a:r>
          </a:p>
        </p:txBody>
      </p:sp>
      <p:grpSp>
        <p:nvGrpSpPr>
          <p:cNvPr id="35867" name="Group 27"/>
          <p:cNvGrpSpPr>
            <a:grpSpLocks/>
          </p:cNvGrpSpPr>
          <p:nvPr/>
        </p:nvGrpSpPr>
        <p:grpSpPr bwMode="auto">
          <a:xfrm>
            <a:off x="500063" y="2241550"/>
            <a:ext cx="8024812" cy="3382963"/>
            <a:chOff x="315" y="1412"/>
            <a:chExt cx="5055" cy="2131"/>
          </a:xfrm>
        </p:grpSpPr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315" y="2793"/>
              <a:ext cx="1247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各フィンガーの音長総和</a:t>
              </a:r>
            </a:p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タイミングずれを定量的に把握</a:t>
              </a:r>
            </a:p>
          </p:txBody>
        </p:sp>
        <p:sp>
          <p:nvSpPr>
            <p:cNvPr id="35854" name="Freeform 14"/>
            <p:cNvSpPr>
              <a:spLocks/>
            </p:cNvSpPr>
            <p:nvPr/>
          </p:nvSpPr>
          <p:spPr bwMode="auto">
            <a:xfrm>
              <a:off x="348" y="2711"/>
              <a:ext cx="1365" cy="382"/>
            </a:xfrm>
            <a:custGeom>
              <a:avLst/>
              <a:gdLst/>
              <a:ahLst/>
              <a:cxnLst>
                <a:cxn ang="0">
                  <a:pos x="0" y="382"/>
                </a:cxn>
                <a:cxn ang="0">
                  <a:pos x="1195" y="382"/>
                </a:cxn>
                <a:cxn ang="0">
                  <a:pos x="1365" y="0"/>
                </a:cxn>
              </a:cxnLst>
              <a:rect l="0" t="0" r="r" b="b"/>
              <a:pathLst>
                <a:path w="1365" h="382">
                  <a:moveTo>
                    <a:pt x="0" y="382"/>
                  </a:moveTo>
                  <a:lnTo>
                    <a:pt x="1195" y="382"/>
                  </a:lnTo>
                  <a:lnTo>
                    <a:pt x="136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2447" y="2940"/>
              <a:ext cx="851" cy="1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音量や強弱の状態</a:t>
              </a:r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2282" y="1679"/>
              <a:ext cx="802" cy="1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最終テンポの状態</a:t>
              </a:r>
            </a:p>
          </p:txBody>
        </p:sp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430" y="1580"/>
              <a:ext cx="1121" cy="1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譜面モニタに連動した拍子</a:t>
              </a:r>
            </a:p>
          </p:txBody>
        </p:sp>
        <p:sp>
          <p:nvSpPr>
            <p:cNvPr id="35858" name="Text Box 18"/>
            <p:cNvSpPr txBox="1">
              <a:spLocks noChangeArrowheads="1"/>
            </p:cNvSpPr>
            <p:nvPr/>
          </p:nvSpPr>
          <p:spPr bwMode="auto">
            <a:xfrm>
              <a:off x="3332" y="1412"/>
              <a:ext cx="1261" cy="1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★のクリックでメンバー</a:t>
              </a:r>
              <a:r>
                <a:rPr lang="en-US" altLang="ja-JP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ON/OFF</a:t>
              </a:r>
            </a:p>
          </p:txBody>
        </p:sp>
        <p:sp>
          <p:nvSpPr>
            <p:cNvPr id="35859" name="Text Box 19"/>
            <p:cNvSpPr txBox="1">
              <a:spLocks noChangeArrowheads="1"/>
            </p:cNvSpPr>
            <p:nvPr/>
          </p:nvSpPr>
          <p:spPr bwMode="auto">
            <a:xfrm>
              <a:off x="4431" y="2939"/>
              <a:ext cx="936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バンク番号も付与した</a:t>
              </a:r>
            </a:p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楽器名の表示</a:t>
              </a:r>
            </a:p>
          </p:txBody>
        </p:sp>
        <p:sp>
          <p:nvSpPr>
            <p:cNvPr id="35860" name="Freeform 20"/>
            <p:cNvSpPr>
              <a:spLocks/>
            </p:cNvSpPr>
            <p:nvPr/>
          </p:nvSpPr>
          <p:spPr bwMode="auto">
            <a:xfrm>
              <a:off x="439" y="1774"/>
              <a:ext cx="1069" cy="223"/>
            </a:xfrm>
            <a:custGeom>
              <a:avLst/>
              <a:gdLst/>
              <a:ahLst/>
              <a:cxnLst>
                <a:cxn ang="0">
                  <a:pos x="1069" y="0"/>
                </a:cxn>
                <a:cxn ang="0">
                  <a:pos x="0" y="0"/>
                </a:cxn>
                <a:cxn ang="0">
                  <a:pos x="421" y="223"/>
                </a:cxn>
              </a:cxnLst>
              <a:rect l="0" t="0" r="r" b="b"/>
              <a:pathLst>
                <a:path w="1069" h="223">
                  <a:moveTo>
                    <a:pt x="1069" y="0"/>
                  </a:moveTo>
                  <a:lnTo>
                    <a:pt x="0" y="0"/>
                  </a:lnTo>
                  <a:lnTo>
                    <a:pt x="421" y="22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61" name="Freeform 21"/>
            <p:cNvSpPr>
              <a:spLocks/>
            </p:cNvSpPr>
            <p:nvPr/>
          </p:nvSpPr>
          <p:spPr bwMode="auto">
            <a:xfrm>
              <a:off x="2120" y="1857"/>
              <a:ext cx="938" cy="124"/>
            </a:xfrm>
            <a:custGeom>
              <a:avLst/>
              <a:gdLst/>
              <a:ahLst/>
              <a:cxnLst>
                <a:cxn ang="0">
                  <a:pos x="938" y="0"/>
                </a:cxn>
                <a:cxn ang="0">
                  <a:pos x="175" y="0"/>
                </a:cxn>
                <a:cxn ang="0">
                  <a:pos x="0" y="124"/>
                </a:cxn>
              </a:cxnLst>
              <a:rect l="0" t="0" r="r" b="b"/>
              <a:pathLst>
                <a:path w="938" h="124">
                  <a:moveTo>
                    <a:pt x="938" y="0"/>
                  </a:moveTo>
                  <a:lnTo>
                    <a:pt x="175" y="0"/>
                  </a:lnTo>
                  <a:lnTo>
                    <a:pt x="0" y="1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62" name="Freeform 22"/>
            <p:cNvSpPr>
              <a:spLocks/>
            </p:cNvSpPr>
            <p:nvPr/>
          </p:nvSpPr>
          <p:spPr bwMode="auto">
            <a:xfrm>
              <a:off x="2281" y="2788"/>
              <a:ext cx="959" cy="320"/>
            </a:xfrm>
            <a:custGeom>
              <a:avLst/>
              <a:gdLst/>
              <a:ahLst/>
              <a:cxnLst>
                <a:cxn ang="0">
                  <a:pos x="959" y="320"/>
                </a:cxn>
                <a:cxn ang="0">
                  <a:pos x="195" y="320"/>
                </a:cxn>
                <a:cxn ang="0">
                  <a:pos x="0" y="0"/>
                </a:cxn>
              </a:cxnLst>
              <a:rect l="0" t="0" r="r" b="b"/>
              <a:pathLst>
                <a:path w="959" h="320">
                  <a:moveTo>
                    <a:pt x="959" y="320"/>
                  </a:moveTo>
                  <a:lnTo>
                    <a:pt x="195" y="32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63" name="Freeform 23"/>
            <p:cNvSpPr>
              <a:spLocks/>
            </p:cNvSpPr>
            <p:nvPr/>
          </p:nvSpPr>
          <p:spPr bwMode="auto">
            <a:xfrm>
              <a:off x="3303" y="1596"/>
              <a:ext cx="1291" cy="255"/>
            </a:xfrm>
            <a:custGeom>
              <a:avLst/>
              <a:gdLst/>
              <a:ahLst/>
              <a:cxnLst>
                <a:cxn ang="0">
                  <a:pos x="1291" y="0"/>
                </a:cxn>
                <a:cxn ang="0">
                  <a:pos x="0" y="0"/>
                </a:cxn>
                <a:cxn ang="0">
                  <a:pos x="368" y="255"/>
                </a:cxn>
              </a:cxnLst>
              <a:rect l="0" t="0" r="r" b="b"/>
              <a:pathLst>
                <a:path w="1291" h="255">
                  <a:moveTo>
                    <a:pt x="1291" y="0"/>
                  </a:moveTo>
                  <a:lnTo>
                    <a:pt x="0" y="0"/>
                  </a:lnTo>
                  <a:lnTo>
                    <a:pt x="368" y="25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64" name="Freeform 24"/>
            <p:cNvSpPr>
              <a:spLocks/>
            </p:cNvSpPr>
            <p:nvPr/>
          </p:nvSpPr>
          <p:spPr bwMode="auto">
            <a:xfrm>
              <a:off x="4147" y="2765"/>
              <a:ext cx="1223" cy="483"/>
            </a:xfrm>
            <a:custGeom>
              <a:avLst/>
              <a:gdLst/>
              <a:ahLst/>
              <a:cxnLst>
                <a:cxn ang="0">
                  <a:pos x="1146" y="483"/>
                </a:cxn>
                <a:cxn ang="0">
                  <a:pos x="331" y="483"/>
                </a:cxn>
                <a:cxn ang="0">
                  <a:pos x="0" y="0"/>
                </a:cxn>
              </a:cxnLst>
              <a:rect l="0" t="0" r="r" b="b"/>
              <a:pathLst>
                <a:path w="1146" h="483">
                  <a:moveTo>
                    <a:pt x="1146" y="483"/>
                  </a:moveTo>
                  <a:lnTo>
                    <a:pt x="331" y="48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65" name="Text Box 25"/>
            <p:cNvSpPr txBox="1">
              <a:spLocks noChangeArrowheads="1"/>
            </p:cNvSpPr>
            <p:nvPr/>
          </p:nvSpPr>
          <p:spPr bwMode="auto">
            <a:xfrm>
              <a:off x="1940" y="3370"/>
              <a:ext cx="937" cy="173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調性やアクセント状態</a:t>
              </a:r>
            </a:p>
          </p:txBody>
        </p:sp>
        <p:sp>
          <p:nvSpPr>
            <p:cNvPr id="35866" name="Freeform 26"/>
            <p:cNvSpPr>
              <a:spLocks/>
            </p:cNvSpPr>
            <p:nvPr/>
          </p:nvSpPr>
          <p:spPr bwMode="auto">
            <a:xfrm>
              <a:off x="1751" y="3218"/>
              <a:ext cx="1082" cy="320"/>
            </a:xfrm>
            <a:custGeom>
              <a:avLst/>
              <a:gdLst/>
              <a:ahLst/>
              <a:cxnLst>
                <a:cxn ang="0">
                  <a:pos x="959" y="320"/>
                </a:cxn>
                <a:cxn ang="0">
                  <a:pos x="195" y="320"/>
                </a:cxn>
                <a:cxn ang="0">
                  <a:pos x="0" y="0"/>
                </a:cxn>
              </a:cxnLst>
              <a:rect l="0" t="0" r="r" b="b"/>
              <a:pathLst>
                <a:path w="959" h="320">
                  <a:moveTo>
                    <a:pt x="959" y="320"/>
                  </a:moveTo>
                  <a:lnTo>
                    <a:pt x="195" y="32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1438C82-9E29-4ED0-9110-A99F65EBDA19}" type="slidenum">
              <a:rPr lang="ja-JP" altLang="en-US"/>
              <a:pPr/>
              <a:t>18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36866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ミュージング補助機能</a:t>
            </a:r>
          </a:p>
        </p:txBody>
      </p:sp>
      <p:sp>
        <p:nvSpPr>
          <p:cNvPr id="36867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323850" y="1052513"/>
            <a:ext cx="8329613" cy="5073650"/>
          </a:xfrm>
        </p:spPr>
        <p:txBody>
          <a:bodyPr anchor="ctr"/>
          <a:lstStyle/>
          <a:p>
            <a:pPr eaLnBrk="1" hangingPunct="1">
              <a:buFontTx/>
              <a:buNone/>
            </a:pPr>
            <a:r>
              <a:rPr lang="ja-JP" altLang="en-US" smtClean="0">
                <a:ea typeface="MS UI Gothic" pitchFamily="50" charset="-128"/>
              </a:rPr>
              <a:t>　</a:t>
            </a:r>
            <a:endParaRPr lang="en-US" altLang="ja-JP" smtClean="0">
              <a:ea typeface="MS UI Gothic" pitchFamily="50" charset="-128"/>
            </a:endParaRPr>
          </a:p>
        </p:txBody>
      </p:sp>
      <p:pic>
        <p:nvPicPr>
          <p:cNvPr id="36869" name="Picture 5" descr="イメージ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7163" y="1836738"/>
            <a:ext cx="1668462" cy="3182937"/>
          </a:xfrm>
          <a:prstGeom prst="rect">
            <a:avLst/>
          </a:prstGeom>
          <a:noFill/>
        </p:spPr>
      </p:pic>
      <p:pic>
        <p:nvPicPr>
          <p:cNvPr id="36870" name="Picture 6" descr="イメージ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2130425"/>
            <a:ext cx="5053013" cy="3217863"/>
          </a:xfrm>
          <a:prstGeom prst="rect">
            <a:avLst/>
          </a:prstGeom>
          <a:noFill/>
        </p:spPr>
      </p:pic>
      <p:sp>
        <p:nvSpPr>
          <p:cNvPr id="36872" name="テキスト プレースホルダ 2"/>
          <p:cNvSpPr>
            <a:spLocks/>
          </p:cNvSpPr>
          <p:nvPr/>
        </p:nvSpPr>
        <p:spPr bwMode="auto">
          <a:xfrm>
            <a:off x="703263" y="900113"/>
            <a:ext cx="7950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実際の音色を聴きながら楽器やドラムを選択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更に出力特性や変調特性などの波形変化も試聴可能</a:t>
            </a:r>
          </a:p>
        </p:txBody>
      </p:sp>
      <p:grpSp>
        <p:nvGrpSpPr>
          <p:cNvPr id="36889" name="Group 25"/>
          <p:cNvGrpSpPr>
            <a:grpSpLocks/>
          </p:cNvGrpSpPr>
          <p:nvPr/>
        </p:nvGrpSpPr>
        <p:grpSpPr bwMode="auto">
          <a:xfrm>
            <a:off x="1116013" y="1884363"/>
            <a:ext cx="6711950" cy="3806825"/>
            <a:chOff x="703" y="1187"/>
            <a:chExt cx="4228" cy="2398"/>
          </a:xfrm>
        </p:grpSpPr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2128" y="3263"/>
              <a:ext cx="1023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試聴した音に対応する</a:t>
              </a:r>
            </a:p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Ｍｕｓｅ文法記述を表示</a:t>
              </a:r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auto">
            <a:xfrm>
              <a:off x="717" y="2926"/>
              <a:ext cx="1817" cy="659"/>
            </a:xfrm>
            <a:custGeom>
              <a:avLst/>
              <a:gdLst/>
              <a:ahLst/>
              <a:cxnLst>
                <a:cxn ang="0">
                  <a:pos x="0" y="659"/>
                </a:cxn>
                <a:cxn ang="0">
                  <a:pos x="787" y="659"/>
                </a:cxn>
                <a:cxn ang="0">
                  <a:pos x="1817" y="0"/>
                </a:cxn>
              </a:cxnLst>
              <a:rect l="0" t="0" r="r" b="b"/>
              <a:pathLst>
                <a:path w="1817" h="659">
                  <a:moveTo>
                    <a:pt x="0" y="659"/>
                  </a:moveTo>
                  <a:lnTo>
                    <a:pt x="787" y="659"/>
                  </a:lnTo>
                  <a:lnTo>
                    <a:pt x="181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703" y="3263"/>
              <a:ext cx="812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各種コントロールも</a:t>
              </a:r>
            </a:p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リアルタイムに調整</a:t>
              </a:r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1614" y="1187"/>
              <a:ext cx="948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整然と並んだボタンを</a:t>
              </a:r>
            </a:p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次々とクリックして試聴</a:t>
              </a:r>
            </a:p>
          </p:txBody>
        </p:sp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3877" y="3217"/>
              <a:ext cx="866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スライダーの調整で</a:t>
              </a:r>
            </a:p>
            <a:p>
              <a:r>
                <a:rPr lang="ja-JP" altLang="en-US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50" charset="-128"/>
                  <a:ea typeface="MS UI Gothic" pitchFamily="50" charset="-128"/>
                </a:rPr>
                <a:t>波形イメージも変化</a:t>
              </a:r>
            </a:p>
          </p:txBody>
        </p:sp>
        <p:sp>
          <p:nvSpPr>
            <p:cNvPr id="36881" name="Freeform 17"/>
            <p:cNvSpPr>
              <a:spLocks/>
            </p:cNvSpPr>
            <p:nvPr/>
          </p:nvSpPr>
          <p:spPr bwMode="auto">
            <a:xfrm>
              <a:off x="1175" y="1521"/>
              <a:ext cx="1376" cy="408"/>
            </a:xfrm>
            <a:custGeom>
              <a:avLst/>
              <a:gdLst/>
              <a:ahLst/>
              <a:cxnLst>
                <a:cxn ang="0">
                  <a:pos x="1376" y="0"/>
                </a:cxn>
                <a:cxn ang="0">
                  <a:pos x="494" y="0"/>
                </a:cxn>
                <a:cxn ang="0">
                  <a:pos x="0" y="408"/>
                </a:cxn>
              </a:cxnLst>
              <a:rect l="0" t="0" r="r" b="b"/>
              <a:pathLst>
                <a:path w="1376" h="408">
                  <a:moveTo>
                    <a:pt x="1376" y="0"/>
                  </a:moveTo>
                  <a:lnTo>
                    <a:pt x="494" y="0"/>
                  </a:lnTo>
                  <a:lnTo>
                    <a:pt x="0" y="4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882" name="Freeform 18"/>
            <p:cNvSpPr>
              <a:spLocks/>
            </p:cNvSpPr>
            <p:nvPr/>
          </p:nvSpPr>
          <p:spPr bwMode="auto">
            <a:xfrm flipH="1">
              <a:off x="2127" y="3033"/>
              <a:ext cx="1290" cy="543"/>
            </a:xfrm>
            <a:custGeom>
              <a:avLst/>
              <a:gdLst/>
              <a:ahLst/>
              <a:cxnLst>
                <a:cxn ang="0">
                  <a:pos x="959" y="320"/>
                </a:cxn>
                <a:cxn ang="0">
                  <a:pos x="195" y="320"/>
                </a:cxn>
                <a:cxn ang="0">
                  <a:pos x="0" y="0"/>
                </a:cxn>
              </a:cxnLst>
              <a:rect l="0" t="0" r="r" b="b"/>
              <a:pathLst>
                <a:path w="959" h="320">
                  <a:moveTo>
                    <a:pt x="959" y="320"/>
                  </a:moveTo>
                  <a:lnTo>
                    <a:pt x="195" y="32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883" name="Freeform 19"/>
            <p:cNvSpPr>
              <a:spLocks/>
            </p:cNvSpPr>
            <p:nvPr/>
          </p:nvSpPr>
          <p:spPr bwMode="auto">
            <a:xfrm>
              <a:off x="3856" y="2765"/>
              <a:ext cx="1075" cy="75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911" y="751"/>
                </a:cxn>
                <a:cxn ang="0">
                  <a:pos x="1075" y="0"/>
                </a:cxn>
              </a:cxnLst>
              <a:rect l="0" t="0" r="r" b="b"/>
              <a:pathLst>
                <a:path w="1075" h="751">
                  <a:moveTo>
                    <a:pt x="0" y="751"/>
                  </a:moveTo>
                  <a:lnTo>
                    <a:pt x="911" y="751"/>
                  </a:lnTo>
                  <a:lnTo>
                    <a:pt x="107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1433513" y="3581400"/>
            <a:ext cx="1309687" cy="366713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楽器の試聴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6127750" y="2824163"/>
            <a:ext cx="1098550" cy="36671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8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波形加工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CF6F-661B-466C-9265-DD27A8D24444}" type="slidenum">
              <a:rPr lang="ja-JP" altLang="en-US"/>
              <a:pPr/>
              <a:t>19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69888" y="203200"/>
            <a:ext cx="266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GP創英角ｺﾞｼｯｸUB" pitchFamily="50" charset="-128"/>
              </a:rPr>
              <a:t>デモンストレーション</a:t>
            </a:r>
          </a:p>
        </p:txBody>
      </p:sp>
      <p:pic>
        <p:nvPicPr>
          <p:cNvPr id="81925" name="Picture 5" descr="muse_ico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0" y="336550"/>
            <a:ext cx="323850" cy="3238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AF471E5C-0C5E-4526-8E0A-C2DBF48F1834}" type="slidenum">
              <a:rPr lang="ja-JP" altLang="en-US"/>
              <a:pPr/>
              <a:t>2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30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自己紹介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106488" y="1262063"/>
            <a:ext cx="6845300" cy="4065587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横浜在住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某電機メーカの平凡なサラリーマン</a:t>
            </a:r>
            <a:r>
              <a:rPr lang="ja-JP" altLang="en-US" sz="1800" smtClean="0">
                <a:latin typeface="MS UI Gothic" pitchFamily="50" charset="-128"/>
                <a:ea typeface="MS UI Gothic" pitchFamily="50" charset="-128"/>
              </a:rPr>
              <a:t>（東京勤務）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　ＣＡＤ開発、生産管理システム開発を経て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　現在は、Ｊａｖａ／</a:t>
            </a:r>
            <a:r>
              <a:rPr lang="en-US" altLang="ja-JP" sz="2400" smtClean="0">
                <a:latin typeface="MS UI Gothic" pitchFamily="50" charset="-128"/>
                <a:ea typeface="MS UI Gothic" pitchFamily="50" charset="-128"/>
              </a:rPr>
              <a:t>.NET</a:t>
            </a: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の開発基盤構築に従事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好きなもの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　　　</a:t>
            </a:r>
            <a:r>
              <a:rPr lang="ja-JP" altLang="en-US" sz="2000" smtClean="0">
                <a:latin typeface="MS UI Gothic" pitchFamily="50" charset="-128"/>
                <a:ea typeface="MS UI Gothic" pitchFamily="50" charset="-128"/>
              </a:rPr>
              <a:t>クラシック音楽、自然科学、ヒューマンなドラマ、黙考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けっこう、歳、いっちゃってます</a:t>
            </a:r>
            <a:r>
              <a:rPr lang="en-US" altLang="ja-JP" sz="2400" smtClean="0">
                <a:latin typeface="MS UI Gothic" pitchFamily="50" charset="-128"/>
                <a:ea typeface="MS UI Gothic" pitchFamily="50" charset="-128"/>
              </a:rPr>
              <a:t> orz</a:t>
            </a:r>
          </a:p>
        </p:txBody>
      </p:sp>
      <p:pic>
        <p:nvPicPr>
          <p:cNvPr id="3084" name="Picture 12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1514475"/>
            <a:ext cx="263525" cy="263525"/>
          </a:xfrm>
          <a:prstGeom prst="rect">
            <a:avLst/>
          </a:prstGeom>
          <a:noFill/>
        </p:spPr>
      </p:pic>
      <p:pic>
        <p:nvPicPr>
          <p:cNvPr id="3089" name="Picture 17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2124075"/>
            <a:ext cx="263525" cy="263525"/>
          </a:xfrm>
          <a:prstGeom prst="rect">
            <a:avLst/>
          </a:prstGeom>
          <a:noFill/>
        </p:spPr>
      </p:pic>
      <p:pic>
        <p:nvPicPr>
          <p:cNvPr id="3090" name="Picture 18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3373438"/>
            <a:ext cx="263525" cy="263525"/>
          </a:xfrm>
          <a:prstGeom prst="rect">
            <a:avLst/>
          </a:prstGeom>
          <a:noFill/>
        </p:spPr>
      </p:pic>
      <p:pic>
        <p:nvPicPr>
          <p:cNvPr id="3091" name="Picture 19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4333875"/>
            <a:ext cx="263525" cy="2635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F153AA5-9E10-42B8-93C0-57290CADBCC5}" type="slidenum">
              <a:rPr lang="ja-JP" altLang="en-US"/>
              <a:pPr/>
              <a:t>20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38914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u="sng" smtClean="0"/>
              <a:t> </a:t>
            </a:r>
          </a:p>
        </p:txBody>
      </p:sp>
      <p:sp>
        <p:nvSpPr>
          <p:cNvPr id="38915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357188" y="1052513"/>
            <a:ext cx="8329612" cy="5073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000" smtClean="0">
                <a:solidFill>
                  <a:srgbClr val="996633"/>
                </a:solidFill>
                <a:latin typeface="HGP創英角ｺﾞｼｯｸUB" pitchFamily="50" charset="-128"/>
                <a:ea typeface="HGP創英角ｺﾞｼｯｸUB" pitchFamily="50" charset="-128"/>
              </a:rPr>
              <a:t>第三幕</a:t>
            </a:r>
          </a:p>
          <a:p>
            <a:pPr algn="ctr" eaLnBrk="1" hangingPunct="1">
              <a:buFontTx/>
              <a:buNone/>
            </a:pPr>
            <a:r>
              <a:rPr lang="ja-JP" altLang="en-US" smtClean="0">
                <a:solidFill>
                  <a:srgbClr val="996633"/>
                </a:solidFill>
                <a:latin typeface="HGP創英角ｺﾞｼｯｸUB" pitchFamily="50" charset="-128"/>
                <a:ea typeface="HGP創英角ｺﾞｼｯｸUB" pitchFamily="50" charset="-128"/>
              </a:rPr>
              <a:t>（Ｍｕｓｅ文法の実際）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F109F74C-FBEE-4B25-8913-D1BC7A7F6A7D}" type="slidenum">
              <a:rPr lang="ja-JP" altLang="en-US"/>
              <a:pPr/>
              <a:t>21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73730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他のＭＭＬとはチョッピリ違う点</a:t>
            </a:r>
          </a:p>
        </p:txBody>
      </p:sp>
      <p:sp>
        <p:nvSpPr>
          <p:cNvPr id="73731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869950" y="1020763"/>
            <a:ext cx="7431088" cy="4814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smtClean="0">
                <a:ea typeface="MS UI Gothic" pitchFamily="50" charset="-128"/>
              </a:rPr>
              <a:t>音長の省略は直前の音長を継承 </a:t>
            </a:r>
            <a:r>
              <a:rPr lang="en-US" altLang="ja-JP" sz="1600" smtClean="0">
                <a:ea typeface="MS UI Gothic" pitchFamily="50" charset="-128"/>
              </a:rPr>
              <a:t>(</a:t>
            </a:r>
            <a:r>
              <a:rPr lang="ja-JP" altLang="en-US" sz="1600" smtClean="0">
                <a:ea typeface="MS UI Gothic" pitchFamily="50" charset="-128"/>
              </a:rPr>
              <a:t>デフォルト無しで迷子にならない）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1800" smtClean="0">
                <a:ea typeface="MS UI Gothic" pitchFamily="50" charset="-128"/>
              </a:rPr>
              <a:t>　　　　　　　　　　　　　　　（一般的）  </a:t>
            </a:r>
            <a:r>
              <a:rPr lang="en-US" altLang="ja-JP" sz="1800" smtClean="0">
                <a:ea typeface="MS UI Gothic" pitchFamily="50" charset="-128"/>
              </a:rPr>
              <a:t>L=4  c d8 e8 f8 g8 a 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1800" smtClean="0">
                <a:ea typeface="MS UI Gothic" pitchFamily="50" charset="-128"/>
              </a:rPr>
              <a:t>　　　　　　　　　　　　　　　（Ｍｕｓｅ）   </a:t>
            </a:r>
            <a:r>
              <a:rPr lang="en-US" altLang="ja-JP" sz="1800" smtClean="0">
                <a:ea typeface="MS UI Gothic" pitchFamily="50" charset="-128"/>
              </a:rPr>
              <a:t>c4 d8 e f g a4 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800" smtClean="0">
              <a:ea typeface="MS UI Gothic" pitchFamily="50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smtClean="0">
                <a:ea typeface="MS UI Gothic" pitchFamily="50" charset="-128"/>
              </a:rPr>
              <a:t>音名にはｃｄｅだけではなく、ｄｒｍ表記をサポート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1800" smtClean="0">
                <a:ea typeface="MS UI Gothic" pitchFamily="50" charset="-128"/>
              </a:rPr>
              <a:t>　　イタリア音名（ドレミ）、ドイツ音名（ツェーデーエー）などが可能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800" smtClean="0">
              <a:ea typeface="MS UI Gothic" pitchFamily="50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smtClean="0">
                <a:ea typeface="MS UI Gothic" pitchFamily="50" charset="-128"/>
              </a:rPr>
              <a:t>休符は ｒ でなく、アンダーバーを採用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1800" smtClean="0">
                <a:ea typeface="MS UI Gothic" pitchFamily="50" charset="-128"/>
              </a:rPr>
              <a:t>　　視覚的分解能が高く、可読性が良い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800" smtClean="0">
              <a:ea typeface="MS UI Gothic" pitchFamily="50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smtClean="0">
                <a:ea typeface="MS UI Gothic" pitchFamily="50" charset="-128"/>
              </a:rPr>
              <a:t>調性は</a:t>
            </a:r>
            <a:r>
              <a:rPr lang="en-US" altLang="ja-JP" sz="2400" smtClean="0">
                <a:ea typeface="MS UI Gothic" pitchFamily="50" charset="-128"/>
              </a:rPr>
              <a:t>♯</a:t>
            </a:r>
            <a:r>
              <a:rPr lang="ja-JP" altLang="en-US" sz="2400" smtClean="0">
                <a:ea typeface="MS UI Gothic" pitchFamily="50" charset="-128"/>
              </a:rPr>
              <a:t>と♭の数を列挙する直感的指定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1800" smtClean="0">
                <a:ea typeface="MS UI Gothic" pitchFamily="50" charset="-128"/>
              </a:rPr>
              <a:t>　　イ長調　→　\+++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800" smtClean="0">
              <a:ea typeface="MS UI Gothic" pitchFamily="50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smtClean="0">
                <a:ea typeface="MS UI Gothic" pitchFamily="50" charset="-128"/>
              </a:rPr>
              <a:t>入れ子が可能なコメント領域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1800" smtClean="0">
                <a:ea typeface="MS UI Gothic" pitchFamily="50" charset="-128"/>
              </a:rPr>
              <a:t>　　エクスクラメーション（！）の個数で対を形成。</a:t>
            </a:r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1474788" y="1519238"/>
            <a:ext cx="1516062" cy="434975"/>
            <a:chOff x="3745" y="593"/>
            <a:chExt cx="955" cy="274"/>
          </a:xfrm>
        </p:grpSpPr>
        <p:pic>
          <p:nvPicPr>
            <p:cNvPr id="73733" name="Picture 5" descr="image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99" y="593"/>
              <a:ext cx="150" cy="274"/>
            </a:xfrm>
            <a:prstGeom prst="rect">
              <a:avLst/>
            </a:prstGeom>
            <a:noFill/>
          </p:spPr>
        </p:pic>
        <p:pic>
          <p:nvPicPr>
            <p:cNvPr id="73734" name="Picture 6" descr="image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5" y="593"/>
              <a:ext cx="150" cy="274"/>
            </a:xfrm>
            <a:prstGeom prst="rect">
              <a:avLst/>
            </a:prstGeom>
            <a:noFill/>
          </p:spPr>
        </p:pic>
        <p:pic>
          <p:nvPicPr>
            <p:cNvPr id="73735" name="Picture 7" descr="image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50" y="593"/>
              <a:ext cx="150" cy="274"/>
            </a:xfrm>
            <a:prstGeom prst="rect">
              <a:avLst/>
            </a:prstGeom>
            <a:noFill/>
          </p:spPr>
        </p:pic>
        <p:pic>
          <p:nvPicPr>
            <p:cNvPr id="73736" name="Picture 8" descr="image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24" y="593"/>
              <a:ext cx="150" cy="274"/>
            </a:xfrm>
            <a:prstGeom prst="rect">
              <a:avLst/>
            </a:prstGeom>
            <a:noFill/>
          </p:spPr>
        </p:pic>
        <p:pic>
          <p:nvPicPr>
            <p:cNvPr id="73737" name="Picture 9" descr="image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77" y="593"/>
              <a:ext cx="150" cy="274"/>
            </a:xfrm>
            <a:prstGeom prst="rect">
              <a:avLst/>
            </a:prstGeom>
            <a:noFill/>
          </p:spPr>
        </p:pic>
        <p:pic>
          <p:nvPicPr>
            <p:cNvPr id="73738" name="Picture 10" descr="image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5" y="593"/>
              <a:ext cx="150" cy="274"/>
            </a:xfrm>
            <a:prstGeom prst="rect">
              <a:avLst/>
            </a:prstGeom>
            <a:noFill/>
          </p:spPr>
        </p:pic>
        <p:pic>
          <p:nvPicPr>
            <p:cNvPr id="73739" name="Picture 11" descr="image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50" y="593"/>
              <a:ext cx="150" cy="274"/>
            </a:xfrm>
            <a:prstGeom prst="rect">
              <a:avLst/>
            </a:prstGeom>
            <a:noFill/>
          </p:spPr>
        </p:pic>
      </p:grpSp>
      <p:pic>
        <p:nvPicPr>
          <p:cNvPr id="73740" name="Picture 12" descr="untitle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11250"/>
            <a:ext cx="252413" cy="252413"/>
          </a:xfrm>
          <a:prstGeom prst="rect">
            <a:avLst/>
          </a:prstGeom>
          <a:noFill/>
        </p:spPr>
      </p:pic>
      <p:pic>
        <p:nvPicPr>
          <p:cNvPr id="73741" name="Picture 13" descr="untitle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2228850"/>
            <a:ext cx="252413" cy="252413"/>
          </a:xfrm>
          <a:prstGeom prst="rect">
            <a:avLst/>
          </a:prstGeom>
          <a:noFill/>
        </p:spPr>
      </p:pic>
      <p:pic>
        <p:nvPicPr>
          <p:cNvPr id="73742" name="Picture 14" descr="untitle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3090863"/>
            <a:ext cx="252413" cy="252412"/>
          </a:xfrm>
          <a:prstGeom prst="rect">
            <a:avLst/>
          </a:prstGeom>
          <a:noFill/>
        </p:spPr>
      </p:pic>
      <p:pic>
        <p:nvPicPr>
          <p:cNvPr id="73743" name="Picture 15" descr="untitle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3925888"/>
            <a:ext cx="252413" cy="252412"/>
          </a:xfrm>
          <a:prstGeom prst="rect">
            <a:avLst/>
          </a:prstGeom>
          <a:noFill/>
        </p:spPr>
      </p:pic>
      <p:pic>
        <p:nvPicPr>
          <p:cNvPr id="73744" name="Picture 16" descr="untitle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4776788"/>
            <a:ext cx="252413" cy="2524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0B728FE9-E173-4FBC-9906-7A214859D973}" type="slidenum">
              <a:rPr lang="ja-JP" altLang="en-US"/>
              <a:pPr/>
              <a:t>22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入力効率を意識した点</a:t>
            </a:r>
          </a:p>
        </p:txBody>
      </p:sp>
      <p:sp>
        <p:nvSpPr>
          <p:cNvPr id="74755" name="テキスト プレースホルダ 2"/>
          <p:cNvSpPr>
            <a:spLocks/>
          </p:cNvSpPr>
          <p:nvPr/>
        </p:nvSpPr>
        <p:spPr bwMode="auto">
          <a:xfrm>
            <a:off x="869950" y="982663"/>
            <a:ext cx="723106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複雑な</a:t>
            </a:r>
            <a:r>
              <a:rPr lang="en-US" altLang="ja-JP" sz="2400">
                <a:ea typeface="MS UI Gothic" pitchFamily="50" charset="-128"/>
              </a:rPr>
              <a:t>NRPN</a:t>
            </a:r>
            <a:r>
              <a:rPr lang="ja-JP" altLang="en-US" sz="2400">
                <a:ea typeface="MS UI Gothic" pitchFamily="50" charset="-128"/>
              </a:rPr>
              <a:t>の命令を「波形加工」として一括指定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　　アタック・ディケイ・リリース   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R=x.x.x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　　レート・デプス・ディレイ       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W=x.x.x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　　カットオフ・レゾナンス         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Q=x.x</a:t>
            </a:r>
          </a:p>
          <a:p>
            <a:pPr marL="342900" indent="-342900">
              <a:spcBef>
                <a:spcPct val="20000"/>
              </a:spcBef>
            </a:pPr>
            <a:endParaRPr lang="en-US" altLang="ja-JP">
              <a:latin typeface="ＭＳ ゴシック" pitchFamily="49" charset="-128"/>
              <a:ea typeface="ＭＳ ゴシック" pitchFamily="49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コード名で容易に伴奏付与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　　‘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C#’‘D7’‘Gm’‘Edim’</a:t>
            </a:r>
          </a:p>
          <a:p>
            <a:pPr marL="342900" indent="-342900">
              <a:spcBef>
                <a:spcPct val="20000"/>
              </a:spcBef>
            </a:pPr>
            <a:endParaRPr lang="ja-JP" altLang="en-US">
              <a:latin typeface="ＭＳ ゴシック" pitchFamily="49" charset="-128"/>
              <a:ea typeface="ＭＳ ゴシック" pitchFamily="49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再現表記でドラム入力の効率アップ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　　[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dms] [dms] [dms]   </a:t>
            </a: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→   [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dms] , ,</a:t>
            </a:r>
            <a:endParaRPr lang="ja-JP" altLang="en-US" sz="1800">
              <a:latin typeface="ＭＳ ゴシック" pitchFamily="49" charset="-128"/>
              <a:ea typeface="ＭＳ ゴシック" pitchFamily="49" charset="-128"/>
            </a:endParaRPr>
          </a:p>
          <a:p>
            <a:pPr marL="342900" indent="-342900">
              <a:spcBef>
                <a:spcPct val="20000"/>
              </a:spcBef>
            </a:pPr>
            <a:endParaRPr lang="ja-JP" altLang="en-US">
              <a:latin typeface="ＭＳ ゴシック" pitchFamily="49" charset="-128"/>
              <a:ea typeface="ＭＳ ゴシック" pitchFamily="49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踏み替え不要なペダル指定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1800">
                <a:ea typeface="MS UI Gothic" pitchFamily="50" charset="-128"/>
              </a:rPr>
              <a:t>　　（踏む）　　（上げる）（踏む）　　（上げる）（踏む）　（上げる）</a:t>
            </a:r>
          </a:p>
          <a:p>
            <a:pPr marL="342900" indent="-342900">
              <a:spcBef>
                <a:spcPct val="20000"/>
              </a:spcBef>
            </a:pPr>
            <a:endParaRPr lang="ja-JP" altLang="en-US" sz="500">
              <a:ea typeface="MS UI Gothic" pitchFamily="50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1800">
                <a:ea typeface="MS UI Gothic" pitchFamily="50" charset="-128"/>
              </a:rPr>
              <a:t>　　   </a:t>
            </a:r>
            <a:r>
              <a:rPr lang="en-US" altLang="ja-JP" sz="1800">
                <a:ea typeface="MS UI Gothic" pitchFamily="50" charset="-128"/>
              </a:rPr>
              <a:t>Y1                 Y1                       Y1                 Y0</a:t>
            </a:r>
            <a:endParaRPr lang="ja-JP" altLang="en-US" sz="1800">
              <a:ea typeface="MS UI Gothic" pitchFamily="50" charset="-128"/>
            </a:endParaRPr>
          </a:p>
        </p:txBody>
      </p:sp>
      <p:sp>
        <p:nvSpPr>
          <p:cNvPr id="74756" name="AutoShape 4"/>
          <p:cNvSpPr>
            <a:spLocks/>
          </p:cNvSpPr>
          <p:nvPr/>
        </p:nvSpPr>
        <p:spPr bwMode="auto">
          <a:xfrm rot="5400000">
            <a:off x="2877344" y="4456907"/>
            <a:ext cx="120650" cy="1401762"/>
          </a:xfrm>
          <a:prstGeom prst="rightBrace">
            <a:avLst>
              <a:gd name="adj1" fmla="val 50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57" name="AutoShape 5"/>
          <p:cNvSpPr>
            <a:spLocks/>
          </p:cNvSpPr>
          <p:nvPr/>
        </p:nvSpPr>
        <p:spPr bwMode="auto">
          <a:xfrm rot="5400000">
            <a:off x="4652169" y="4456907"/>
            <a:ext cx="120650" cy="1401762"/>
          </a:xfrm>
          <a:prstGeom prst="rightBrace">
            <a:avLst>
              <a:gd name="adj1" fmla="val 50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74759" name="Picture 7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3606800"/>
            <a:ext cx="252413" cy="252413"/>
          </a:xfrm>
          <a:prstGeom prst="rect">
            <a:avLst/>
          </a:prstGeom>
          <a:noFill/>
        </p:spPr>
      </p:pic>
      <p:pic>
        <p:nvPicPr>
          <p:cNvPr id="74760" name="Picture 8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2682875"/>
            <a:ext cx="252413" cy="252413"/>
          </a:xfrm>
          <a:prstGeom prst="rect">
            <a:avLst/>
          </a:prstGeom>
          <a:noFill/>
        </p:spPr>
      </p:pic>
      <p:pic>
        <p:nvPicPr>
          <p:cNvPr id="74762" name="Picture 10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111250"/>
            <a:ext cx="252413" cy="2524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4953CDF-C868-45AF-9433-1B55EAC07B41}" type="slidenum">
              <a:rPr lang="ja-JP" altLang="en-US"/>
              <a:pPr/>
              <a:t>23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記法の統一感を重視した点</a:t>
            </a:r>
          </a:p>
        </p:txBody>
      </p:sp>
      <p:sp>
        <p:nvSpPr>
          <p:cNvPr id="54277" name="テキスト プレースホルダ 2"/>
          <p:cNvSpPr>
            <a:spLocks/>
          </p:cNvSpPr>
          <p:nvPr/>
        </p:nvSpPr>
        <p:spPr bwMode="auto">
          <a:xfrm>
            <a:off x="869950" y="982663"/>
            <a:ext cx="723106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遅延関係はすべて“コロン＋音長”で統一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　　クレッシェンド／デクレッシェンド    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V127  </a:t>
            </a:r>
            <a:r>
              <a:rPr lang="en-US" altLang="ja-JP" sz="180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:4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　　リタルダンド／アッチェレランド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      %250  </a:t>
            </a:r>
            <a:r>
              <a:rPr lang="en-US" altLang="ja-JP" sz="180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:4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　　グリッサンド                        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U+120 </a:t>
            </a:r>
            <a:r>
              <a:rPr lang="en-US" altLang="ja-JP" sz="180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:4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　　アルペジオ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                          [dms]1</a:t>
            </a:r>
            <a:r>
              <a:rPr lang="en-US" altLang="ja-JP" sz="180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:4</a:t>
            </a:r>
          </a:p>
          <a:p>
            <a:pPr marL="342900" indent="-342900">
              <a:spcBef>
                <a:spcPct val="20000"/>
              </a:spcBef>
            </a:pPr>
            <a:endParaRPr lang="en-US" altLang="ja-JP">
              <a:latin typeface="ＭＳ ゴシック" pitchFamily="49" charset="-128"/>
              <a:ea typeface="ＭＳ ゴシック" pitchFamily="49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繰返しは“局所的”も“大局的”もマクロ記述で対応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　　単純な繰返し    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{xxxx}2</a:t>
            </a:r>
            <a:endParaRPr lang="ja-JP" altLang="en-US">
              <a:latin typeface="ＭＳ ゴシック" pitchFamily="49" charset="-128"/>
              <a:ea typeface="ＭＳ ゴシック" pitchFamily="49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　　局所的繰返し    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{xxxx}    </a:t>
            </a: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    →   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{ }</a:t>
            </a:r>
            <a:endParaRPr lang="ja-JP" altLang="en-US">
              <a:latin typeface="ＭＳ ゴシック" pitchFamily="49" charset="-128"/>
              <a:ea typeface="ＭＳ ゴシック" pitchFamily="49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　　大域的繰返し    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$name{xxxx}   </a:t>
            </a: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→   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${name}</a:t>
            </a:r>
          </a:p>
          <a:p>
            <a:pPr marL="342900" indent="-342900">
              <a:spcBef>
                <a:spcPct val="20000"/>
              </a:spcBef>
            </a:pPr>
            <a:endParaRPr lang="ja-JP" altLang="en-US">
              <a:latin typeface="ＭＳ ゴシック" pitchFamily="49" charset="-128"/>
              <a:ea typeface="ＭＳ ゴシック" pitchFamily="49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2400">
                <a:ea typeface="MS UI Gothic" pitchFamily="50" charset="-128"/>
              </a:rPr>
              <a:t>上付き記号は音長演算子</a:t>
            </a:r>
          </a:p>
          <a:p>
            <a:pPr marL="342900" indent="-342900"/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　　加算    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d1^4.   (</a:t>
            </a: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サーカムフレックス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)</a:t>
            </a:r>
          </a:p>
          <a:p>
            <a:pPr marL="342900" indent="-342900"/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　　減算    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d1~4.   (</a:t>
            </a: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チルダ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)</a:t>
            </a:r>
          </a:p>
          <a:p>
            <a:pPr marL="342900" indent="-342900"/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　　乗算    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d1`8    (</a:t>
            </a:r>
            <a:r>
              <a:rPr lang="ja-JP" altLang="en-US" sz="1800">
                <a:latin typeface="ＭＳ ゴシック" pitchFamily="49" charset="-128"/>
                <a:ea typeface="ＭＳ ゴシック" pitchFamily="49" charset="-128"/>
              </a:rPr>
              <a:t>逆シングルコーテーション</a:t>
            </a:r>
            <a:r>
              <a:rPr lang="en-US" altLang="ja-JP" sz="1800">
                <a:latin typeface="ＭＳ ゴシック" pitchFamily="49" charset="-128"/>
                <a:ea typeface="ＭＳ ゴシック" pitchFamily="49" charset="-128"/>
              </a:rPr>
              <a:t>)</a:t>
            </a:r>
          </a:p>
        </p:txBody>
      </p:sp>
      <p:pic>
        <p:nvPicPr>
          <p:cNvPr id="54280" name="Picture 8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3009900"/>
            <a:ext cx="252413" cy="252413"/>
          </a:xfrm>
          <a:prstGeom prst="rect">
            <a:avLst/>
          </a:prstGeom>
          <a:noFill/>
        </p:spPr>
      </p:pic>
      <p:pic>
        <p:nvPicPr>
          <p:cNvPr id="54281" name="Picture 9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4600575"/>
            <a:ext cx="252413" cy="252413"/>
          </a:xfrm>
          <a:prstGeom prst="rect">
            <a:avLst/>
          </a:prstGeom>
          <a:noFill/>
        </p:spPr>
      </p:pic>
      <p:pic>
        <p:nvPicPr>
          <p:cNvPr id="54282" name="Picture 10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111250"/>
            <a:ext cx="252413" cy="2524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90BC-9396-45E7-B708-19722AAF9E2E}" type="slidenum">
              <a:rPr lang="ja-JP" altLang="en-US"/>
              <a:pPr/>
              <a:t>24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pic>
        <p:nvPicPr>
          <p:cNvPr id="55309" name="Picture 13" descr="イメージ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963" y="0"/>
            <a:ext cx="4364037" cy="2527300"/>
          </a:xfrm>
          <a:prstGeom prst="rect">
            <a:avLst/>
          </a:prstGeom>
          <a:noFill/>
        </p:spPr>
      </p:pic>
      <p:pic>
        <p:nvPicPr>
          <p:cNvPr id="55305" name="Picture 9" descr="muse_ico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91575" y="26988"/>
            <a:ext cx="323850" cy="323850"/>
          </a:xfrm>
          <a:prstGeom prst="rect">
            <a:avLst/>
          </a:prstGeom>
          <a:noFill/>
        </p:spPr>
      </p:pic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369888" y="203200"/>
            <a:ext cx="181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GP創英角ｺﾞｼｯｸUB" pitchFamily="50" charset="-128"/>
              </a:rPr>
              <a:t>実演コーナー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23CEB86-B0BC-4D96-BD79-A232864F6C3B}" type="slidenum">
              <a:rPr lang="ja-JP" altLang="en-US"/>
              <a:pPr/>
              <a:t>25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39938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u="sng" smtClean="0"/>
              <a:t> </a:t>
            </a:r>
          </a:p>
        </p:txBody>
      </p:sp>
      <p:sp>
        <p:nvSpPr>
          <p:cNvPr id="39939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357188" y="1052513"/>
            <a:ext cx="8329612" cy="5073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000" smtClean="0">
                <a:solidFill>
                  <a:srgbClr val="996633"/>
                </a:solidFill>
                <a:latin typeface="HGP創英角ｺﾞｼｯｸUB" pitchFamily="50" charset="-128"/>
                <a:ea typeface="HGP創英角ｺﾞｼｯｸUB" pitchFamily="50" charset="-128"/>
              </a:rPr>
              <a:t>終幕</a:t>
            </a:r>
          </a:p>
          <a:p>
            <a:pPr algn="ctr" eaLnBrk="1" hangingPunct="1">
              <a:buFontTx/>
              <a:buNone/>
            </a:pPr>
            <a:r>
              <a:rPr lang="ja-JP" altLang="en-US" smtClean="0">
                <a:solidFill>
                  <a:srgbClr val="996633"/>
                </a:solidFill>
                <a:latin typeface="HGP創英角ｺﾞｼｯｸUB" pitchFamily="50" charset="-128"/>
                <a:ea typeface="HGP創英角ｺﾞｼｯｸUB" pitchFamily="50" charset="-128"/>
              </a:rPr>
              <a:t>（コミュニティ紹介）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8445E62-5768-42E0-8513-0EE20B2167DE}" type="slidenum">
              <a:rPr lang="ja-JP" altLang="en-US"/>
              <a:pPr/>
              <a:t>26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67586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ＭｕｓｅＷｏｒｌｄ</a:t>
            </a:r>
          </a:p>
        </p:txBody>
      </p:sp>
      <p:sp>
        <p:nvSpPr>
          <p:cNvPr id="67591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937000" y="5446713"/>
            <a:ext cx="454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ja-JP" sz="1400" u="sng">
                <a:solidFill>
                  <a:srgbClr val="0000FF"/>
                </a:solidFill>
                <a:latin typeface="Georgia" pitchFamily="18" charset="0"/>
              </a:rPr>
              <a:t>http://homepage3.nifty.com/~atomic/muse/muse.htm</a:t>
            </a:r>
            <a:endParaRPr lang="ja-JP" altLang="en-US" sz="1400" u="sng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638175" y="1143000"/>
            <a:ext cx="3241675" cy="2860675"/>
          </a:xfrm>
          <a:prstGeom prst="roundRect">
            <a:avLst>
              <a:gd name="adj" fmla="val 5162"/>
            </a:avLst>
          </a:prstGeom>
          <a:solidFill>
            <a:srgbClr val="6666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666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</a:t>
            </a:r>
            <a:r>
              <a:rPr lang="en-US" altLang="ja-JP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Muse</a:t>
            </a: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の公式サイト </a:t>
            </a:r>
            <a:r>
              <a:rPr lang="en-US" altLang="ja-JP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(1999.7 </a:t>
            </a: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開設</a:t>
            </a:r>
            <a:r>
              <a:rPr lang="en-US" altLang="ja-JP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・ミューザーまるみぎ氏が運営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・「Ｍｕｓｅの殿堂」に楽曲多数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・フリーな評価コメント「殿堂サロン」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・アクセスカウント「殿堂ランキング」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・年末には「Ｍｕｓｅ大賞」を決定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・１００万ヒット達成！（</a:t>
            </a:r>
            <a:r>
              <a:rPr lang="en-US" altLang="ja-JP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2009.2.20</a:t>
            </a: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）</a:t>
            </a:r>
          </a:p>
        </p:txBody>
      </p:sp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5502275"/>
            <a:ext cx="1905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7596" name="Picture 12" descr="イメージ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9400" y="1023938"/>
            <a:ext cx="4302125" cy="41957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8DEEF86-2C21-4265-8DA6-11A79532059A}" type="slidenum">
              <a:rPr lang="ja-JP" altLang="en-US"/>
              <a:pPr/>
              <a:t>27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68610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Ｖｅｃｔｏｒ （Ｍｕｓｅ専用カテゴリ）</a:t>
            </a:r>
          </a:p>
        </p:txBody>
      </p:sp>
      <p:pic>
        <p:nvPicPr>
          <p:cNvPr id="68613" name="Picture 5" descr="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63" y="1073150"/>
            <a:ext cx="3835400" cy="40370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68614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2916238" y="5441950"/>
            <a:ext cx="55673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ja-JP" sz="1400" u="sng">
                <a:solidFill>
                  <a:srgbClr val="0000FF"/>
                </a:solidFill>
                <a:latin typeface="Georgia" pitchFamily="18" charset="0"/>
              </a:rPr>
              <a:t>http://www.vector.co.jp/vpack/filearea/win/art/music/midi/muse/</a:t>
            </a:r>
            <a:endParaRPr lang="ja-JP" altLang="en-US" sz="1400" u="sng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592138" y="1198563"/>
            <a:ext cx="3736975" cy="2174875"/>
          </a:xfrm>
          <a:prstGeom prst="roundRect">
            <a:avLst>
              <a:gd name="adj" fmla="val 5977"/>
            </a:avLst>
          </a:prstGeom>
          <a:solidFill>
            <a:srgbClr val="6666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666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・画像＆サウンド＞音楽関係＞ＭＩＤＩ関係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　　配下に、「Ｍｕｓｅ関係」の専用カテゴリ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・２１個のＭｕｓｅ関連ソフト掲載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・Ｍｕｓｅデータも９２曲登録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　　　　　　　　　     　　　　 （</a:t>
            </a:r>
            <a:r>
              <a:rPr lang="en-US" altLang="ja-JP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2009.3 </a:t>
            </a: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現在</a:t>
            </a:r>
            <a:r>
              <a:rPr lang="en-US" altLang="ja-JP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)</a:t>
            </a:r>
          </a:p>
        </p:txBody>
      </p:sp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1613" y="5502275"/>
            <a:ext cx="1905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D92360E-8959-4F5D-9AF8-9F27605BEC70}" type="slidenum">
              <a:rPr lang="ja-JP" altLang="en-US"/>
              <a:pPr/>
              <a:t>28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40962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ＭｕｓｅＷｉｋｉ</a:t>
            </a:r>
            <a:endParaRPr lang="en-US" altLang="ja-JP" u="sng" smtClean="0">
              <a:ea typeface="HGP創英角ｺﾞｼｯｸUB" pitchFamily="50" charset="-128"/>
            </a:endParaRPr>
          </a:p>
        </p:txBody>
      </p:sp>
      <p:pic>
        <p:nvPicPr>
          <p:cNvPr id="40966" name="Picture 6" descr="MuseW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9475" y="962025"/>
            <a:ext cx="3370263" cy="43799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0967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5283200" y="5441950"/>
            <a:ext cx="3206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ja-JP" sz="1400" u="sng">
                <a:solidFill>
                  <a:srgbClr val="0000FF"/>
                </a:solidFill>
                <a:latin typeface="Georgia" pitchFamily="18" charset="0"/>
              </a:rPr>
              <a:t>http://tomokusaba.bne.jp/MuseWiki/</a:t>
            </a:r>
            <a:endParaRPr lang="ja-JP" altLang="en-US" sz="1400" u="sng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777875" y="1122363"/>
            <a:ext cx="3638550" cy="2827337"/>
          </a:xfrm>
          <a:prstGeom prst="roundRect">
            <a:avLst>
              <a:gd name="adj" fmla="val 5977"/>
            </a:avLst>
          </a:prstGeom>
          <a:solidFill>
            <a:srgbClr val="6666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666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・ミューザー草場氏によるＷｉｋｉサイト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・Ｍｕｓｅに関するノウハウや裏話を掲載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・バージョンアップやイベント情報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・不具合内容や対応状況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・初心者向けのＱ＆Ａコーナー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・ＭＩＤＩ音源に関するテクニック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・各ミューザーに関する紹介など</a:t>
            </a:r>
            <a:endParaRPr lang="en-US" altLang="ja-JP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S UI Gothic" pitchFamily="50" charset="-128"/>
              <a:ea typeface="MS UI Gothic" pitchFamily="50" charset="-128"/>
            </a:endParaRP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3338" y="5502275"/>
            <a:ext cx="1905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ACA7F37F-3B0E-4C9D-99D6-0CE53AB0A1C8}" type="slidenum">
              <a:rPr lang="ja-JP" altLang="en-US"/>
              <a:pPr/>
              <a:t>29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64514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ニコニコ動画 （Ｍｕｓｅ投稿）</a:t>
            </a:r>
          </a:p>
        </p:txBody>
      </p:sp>
      <p:sp>
        <p:nvSpPr>
          <p:cNvPr id="64518" name="Text Box 6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370388" y="5448300"/>
            <a:ext cx="4113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ja-JP" sz="1400" u="sng">
                <a:solidFill>
                  <a:srgbClr val="0000FF"/>
                </a:solidFill>
                <a:latin typeface="Georgia" pitchFamily="18" charset="0"/>
              </a:rPr>
              <a:t>http://www.nicovideo.jp/tag/Muse%28MIDI%29</a:t>
            </a:r>
            <a:endParaRPr lang="ja-JP" altLang="en-US" sz="1400" u="sng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722313" y="1055688"/>
            <a:ext cx="3779837" cy="2470150"/>
          </a:xfrm>
          <a:prstGeom prst="roundRect">
            <a:avLst>
              <a:gd name="adj" fmla="val 5977"/>
            </a:avLst>
          </a:prstGeom>
          <a:solidFill>
            <a:srgbClr val="6666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666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・ミューザー</a:t>
            </a:r>
            <a:r>
              <a:rPr lang="en-US" altLang="ja-JP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H.N.WPKIDS</a:t>
            </a: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氏が初投稿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・Ｍｕｓｅ演奏で譜面モニタの動画を掲載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・曲に対するリアルタイムなコメントが楽しい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・動画タグは「 Ｍｕｓｅ（ＭＩＤＩ） 」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・現在５４曲の登録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　　　　　　　　　     　　　　 （</a:t>
            </a:r>
            <a:r>
              <a:rPr lang="en-US" altLang="ja-JP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2009.3 </a:t>
            </a: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現在</a:t>
            </a:r>
            <a:r>
              <a:rPr lang="en-US" altLang="ja-JP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)</a:t>
            </a:r>
          </a:p>
        </p:txBody>
      </p:sp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0525" y="5502275"/>
            <a:ext cx="1905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4521" name="Picture 9" descr="イメージ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1075" y="947738"/>
            <a:ext cx="3241675" cy="443388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43BB92C0-630E-46EE-B48D-3A048823261F}" type="slidenum">
              <a:rPr lang="ja-JP" altLang="en-US"/>
              <a:pPr/>
              <a:t>3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22530" name="タイトル 1"/>
          <p:cNvSpPr>
            <a:spLocks noGrp="1"/>
          </p:cNvSpPr>
          <p:nvPr>
            <p:ph type="title" idx="4294967295"/>
          </p:nvPr>
        </p:nvSpPr>
        <p:spPr>
          <a:xfrm>
            <a:off x="617538" y="431800"/>
            <a:ext cx="7504112" cy="706438"/>
          </a:xfrm>
        </p:spPr>
        <p:txBody>
          <a:bodyPr/>
          <a:lstStyle/>
          <a:p>
            <a:pPr algn="l" eaLnBrk="1" hangingPunct="1"/>
            <a:r>
              <a:rPr lang="ja-JP" altLang="en-US" u="sng" smtClean="0">
                <a:ea typeface="HGP創英角ｺﾞｼｯｸUB" pitchFamily="50" charset="-128"/>
              </a:rPr>
              <a:t>本日のアジェンダ</a:t>
            </a:r>
          </a:p>
        </p:txBody>
      </p:sp>
      <p:sp>
        <p:nvSpPr>
          <p:cNvPr id="22531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1254125" y="1225550"/>
            <a:ext cx="6494463" cy="3743325"/>
          </a:xfrm>
          <a:noFill/>
          <a:ln/>
        </p:spPr>
        <p:txBody>
          <a:bodyPr lIns="720000"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ja-JP" altLang="en-US" smtClean="0">
                <a:latin typeface="MS UI Gothic" pitchFamily="50" charset="-128"/>
                <a:ea typeface="MS UI Gothic" pitchFamily="50" charset="-128"/>
              </a:rPr>
              <a:t>序曲		</a:t>
            </a: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（音楽ソフト Ｍｕｓｅ とは）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ja-JP" altLang="en-US" smtClean="0">
                <a:latin typeface="MS UI Gothic" pitchFamily="50" charset="-128"/>
                <a:ea typeface="MS UI Gothic" pitchFamily="50" charset="-128"/>
              </a:rPr>
              <a:t>第一幕	</a:t>
            </a: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（開発に当たってのコンセプト）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ja-JP" altLang="en-US" smtClean="0">
                <a:latin typeface="MS UI Gothic" pitchFamily="50" charset="-128"/>
                <a:ea typeface="MS UI Gothic" pitchFamily="50" charset="-128"/>
              </a:rPr>
              <a:t>第二幕	</a:t>
            </a: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（主な機能紹介）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ja-JP" altLang="en-US" smtClean="0">
                <a:latin typeface="MS UI Gothic" pitchFamily="50" charset="-128"/>
                <a:ea typeface="MS UI Gothic" pitchFamily="50" charset="-128"/>
              </a:rPr>
              <a:t>第三幕	</a:t>
            </a: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（Ｍｕｓｅ文法の実際）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ja-JP" altLang="en-US" smtClean="0">
                <a:latin typeface="MS UI Gothic" pitchFamily="50" charset="-128"/>
                <a:ea typeface="MS UI Gothic" pitchFamily="50" charset="-128"/>
              </a:rPr>
              <a:t>終幕		</a:t>
            </a: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（コミュニティ紹介）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5248275" y="5087938"/>
            <a:ext cx="3189288" cy="631825"/>
            <a:chOff x="424" y="904"/>
            <a:chExt cx="2783" cy="551"/>
          </a:xfrm>
        </p:grpSpPr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>
              <a:off x="424" y="904"/>
              <a:ext cx="2783" cy="551"/>
            </a:xfrm>
            <a:prstGeom prst="roundRect">
              <a:avLst>
                <a:gd name="adj" fmla="val 16667"/>
              </a:avLst>
            </a:prstGeom>
            <a:solidFill>
              <a:srgbClr val="FFF5EB"/>
            </a:solidFill>
            <a:ln w="57150">
              <a:solidFill>
                <a:srgbClr val="996633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2534" name="Picture 6" descr="muse_ba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0" y="1000"/>
              <a:ext cx="2550" cy="360"/>
            </a:xfrm>
            <a:prstGeom prst="rect">
              <a:avLst/>
            </a:prstGeom>
            <a:noFill/>
          </p:spPr>
        </p:pic>
      </p:grp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1419225"/>
            <a:ext cx="98266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2090738"/>
            <a:ext cx="9826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2773363"/>
            <a:ext cx="9826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3468688"/>
            <a:ext cx="9826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4151313"/>
            <a:ext cx="9826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BD7B3BED-5332-4047-B6FC-97DA55D842AF}" type="slidenum">
              <a:rPr lang="ja-JP" altLang="en-US"/>
              <a:pPr/>
              <a:t>30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65538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思索の散歩道</a:t>
            </a:r>
          </a:p>
        </p:txBody>
      </p:sp>
      <p:pic>
        <p:nvPicPr>
          <p:cNvPr id="65541" name="Picture 5" descr="思索の散歩道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4100" y="936625"/>
            <a:ext cx="3605213" cy="443388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65542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5789613" y="5438775"/>
            <a:ext cx="27035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ja-JP" sz="1400" u="sng">
                <a:solidFill>
                  <a:srgbClr val="0000FF"/>
                </a:solidFill>
                <a:latin typeface="Georgia" pitchFamily="18" charset="0"/>
              </a:rPr>
              <a:t>http://www1.c3-net.ne.jp/kato/</a:t>
            </a:r>
            <a:endParaRPr lang="ja-JP" altLang="en-US" sz="1400" u="sng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533400" y="955675"/>
            <a:ext cx="4173538" cy="1500188"/>
          </a:xfrm>
          <a:prstGeom prst="roundRect">
            <a:avLst>
              <a:gd name="adj" fmla="val 5977"/>
            </a:avLst>
          </a:prstGeom>
          <a:solidFill>
            <a:srgbClr val="6666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666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・Ｍｕｓｅ開発者加藤のサイト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・“音楽ソフト</a:t>
            </a:r>
            <a:r>
              <a:rPr lang="en-US" altLang="ja-JP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(Muse)</a:t>
            </a: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”のページに関連情報満載</a:t>
            </a:r>
          </a:p>
          <a:p>
            <a:pPr>
              <a:lnSpc>
                <a:spcPct val="130000"/>
              </a:lnSpc>
            </a:pPr>
            <a:r>
              <a:rPr lang="ja-JP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UI Gothic" pitchFamily="50" charset="-128"/>
                <a:ea typeface="MS UI Gothic" pitchFamily="50" charset="-128"/>
              </a:rPr>
              <a:t>・Ｍｕｓｅ講座を開催しているページ等の紹介</a:t>
            </a:r>
            <a:endParaRPr lang="en-US" altLang="ja-JP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S UI Gothic" pitchFamily="50" charset="-128"/>
              <a:ea typeface="MS UI Gothic" pitchFamily="50" charset="-128"/>
            </a:endParaRPr>
          </a:p>
        </p:txBody>
      </p:sp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9588" y="5502275"/>
            <a:ext cx="1905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D2E3E5CC-A47E-410C-B457-48E5657A9250}" type="slidenum">
              <a:rPr lang="ja-JP" altLang="en-US"/>
              <a:pPr/>
              <a:t>31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43010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Ｍｕｓｅの特性を生かした作品たちの一例</a:t>
            </a:r>
          </a:p>
        </p:txBody>
      </p:sp>
      <p:grpSp>
        <p:nvGrpSpPr>
          <p:cNvPr id="43050" name="Group 42"/>
          <p:cNvGrpSpPr>
            <a:grpSpLocks/>
          </p:cNvGrpSpPr>
          <p:nvPr/>
        </p:nvGrpSpPr>
        <p:grpSpPr bwMode="auto">
          <a:xfrm>
            <a:off x="506413" y="936625"/>
            <a:ext cx="7961312" cy="793750"/>
            <a:chOff x="319" y="590"/>
            <a:chExt cx="5015" cy="500"/>
          </a:xfrm>
        </p:grpSpPr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319" y="590"/>
              <a:ext cx="5015" cy="230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50000">
                  <a:srgbClr val="666699">
                    <a:gamma/>
                    <a:tint val="0"/>
                    <a:invGamma/>
                  </a:srgbClr>
                </a:gs>
                <a:gs pos="100000">
                  <a:srgbClr val="6666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ja-JP" altLang="en-US" sz="1800">
                  <a:solidFill>
                    <a:srgbClr val="FF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P創英角ｺﾞｼｯｸUB" pitchFamily="50" charset="-128"/>
                </a:rPr>
                <a:t>　　笑えるデータ</a:t>
              </a:r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427" y="802"/>
              <a:ext cx="46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2" action="ppaction://hlinkfile"/>
                </a:rPr>
                <a:t>怖いドラゴンクエスト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3" action="ppaction://hlinkfile"/>
                </a:rPr>
                <a:t>スーパーマリオ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en-US" altLang="ja-JP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4" action="ppaction://hlinkfile"/>
                </a:rPr>
                <a:t>WinXP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5" action="ppaction://hlinkfile"/>
                </a:rPr>
                <a:t>リクルート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6" action="ppaction://hlinkfile"/>
                </a:rPr>
                <a:t>アイフル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7" action="ppaction://hlinkfile"/>
                </a:rPr>
                <a:t>アミノ式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8" action="ppaction://hlinkfile"/>
                </a:rPr>
                <a:t>小梅日記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9" action="ppaction://hlinkfile"/>
                </a:rPr>
                <a:t>ルーレット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</a:p>
            <a:p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10" action="ppaction://hlinkfile"/>
                </a:rPr>
                <a:t>笑点カリオストロの城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11" action="ppaction://hlinkfile"/>
                </a:rPr>
                <a:t>洗濯機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12" action="ppaction://hlinkfile"/>
                </a:rPr>
                <a:t>みゅっずみゅっずにしてやんよ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13" action="ppaction://hlinkfile"/>
                </a:rPr>
                <a:t>カントリー合奏</a:t>
              </a:r>
              <a:endParaRPr lang="ja-JP" altLang="en-US" sz="1200">
                <a:solidFill>
                  <a:srgbClr val="0000FF"/>
                </a:solidFill>
                <a:latin typeface="MS UI Gothic" pitchFamily="50" charset="-128"/>
                <a:ea typeface="MS UI Gothic" pitchFamily="50" charset="-128"/>
              </a:endParaRPr>
            </a:p>
          </p:txBody>
        </p:sp>
      </p:grpSp>
      <p:grpSp>
        <p:nvGrpSpPr>
          <p:cNvPr id="43049" name="Group 41"/>
          <p:cNvGrpSpPr>
            <a:grpSpLocks/>
          </p:cNvGrpSpPr>
          <p:nvPr/>
        </p:nvGrpSpPr>
        <p:grpSpPr bwMode="auto">
          <a:xfrm>
            <a:off x="506413" y="1836738"/>
            <a:ext cx="7961312" cy="830262"/>
            <a:chOff x="319" y="1157"/>
            <a:chExt cx="5015" cy="523"/>
          </a:xfrm>
        </p:grpSpPr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319" y="1157"/>
              <a:ext cx="5015" cy="230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50000">
                  <a:srgbClr val="666699">
                    <a:gamma/>
                    <a:tint val="0"/>
                    <a:invGamma/>
                  </a:srgbClr>
                </a:gs>
                <a:gs pos="100000">
                  <a:srgbClr val="6666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ja-JP" altLang="en-US" sz="1800">
                  <a:solidFill>
                    <a:srgbClr val="FF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P創英角ｺﾞｼｯｸUB" pitchFamily="50" charset="-128"/>
                </a:rPr>
                <a:t>　　聴き応えのあるデータ</a:t>
              </a:r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427" y="1369"/>
              <a:ext cx="4892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14" action="ppaction://hlinkfile"/>
                </a:rPr>
                <a:t>そのままの僕で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15" action="ppaction://hlinkfile"/>
                </a:rPr>
                <a:t>カーボーイ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latin typeface="MS UI Gothic" pitchFamily="50" charset="-128"/>
                  <a:ea typeface="MS UI Gothic" pitchFamily="50" charset="-128"/>
                  <a:hlinkClick r:id="rId16" action="ppaction://hlinkfile"/>
                </a:rPr>
                <a:t>ダイアモンド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en-US" altLang="ja-JP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17" action="ppaction://hlinkfile"/>
                </a:rPr>
                <a:t>ZARD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17" action="ppaction://hlinkfile"/>
                </a:rPr>
                <a:t>メドレ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18" action="ppaction://hlinkfile"/>
                </a:rPr>
                <a:t>組曲ニコニコ動画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19" action="ppaction://hlinkfile"/>
                </a:rPr>
                <a:t>ニコニコ動画流星群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20" action="ppaction://hlinkfile"/>
                </a:rPr>
                <a:t>明治チョコ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endParaRPr lang="en-US" altLang="ja-JP" sz="1200">
                <a:latin typeface="MS UI Gothic" pitchFamily="50" charset="-128"/>
                <a:ea typeface="MS UI Gothic" pitchFamily="50" charset="-128"/>
              </a:endParaRPr>
            </a:p>
            <a:p>
              <a:pPr>
                <a:spcBef>
                  <a:spcPct val="20000"/>
                </a:spcBef>
              </a:pP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21" action="ppaction://hlinkfile"/>
                </a:rPr>
                <a:t>ルパン三世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latin typeface="MS UI Gothic" pitchFamily="50" charset="-128"/>
                  <a:ea typeface="MS UI Gothic" pitchFamily="50" charset="-128"/>
                  <a:hlinkClick r:id="rId22" action="ppaction://hlinkfile"/>
                </a:rPr>
                <a:t>ゲバゲバ</a:t>
              </a:r>
              <a:r>
                <a:rPr lang="en-US" altLang="ja-JP" sz="1200">
                  <a:latin typeface="MS UI Gothic" pitchFamily="50" charset="-128"/>
                  <a:ea typeface="MS UI Gothic" pitchFamily="50" charset="-128"/>
                  <a:hlinkClick r:id="rId22" action="ppaction://hlinkfile"/>
                </a:rPr>
                <a:t>90</a:t>
              </a:r>
              <a:r>
                <a:rPr lang="ja-JP" altLang="en-US" sz="1200">
                  <a:latin typeface="MS UI Gothic" pitchFamily="50" charset="-128"/>
                  <a:ea typeface="MS UI Gothic" pitchFamily="50" charset="-128"/>
                  <a:hlinkClick r:id="rId22" action="ppaction://hlinkfile"/>
                </a:rPr>
                <a:t>分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23" action="ppaction://hlinkfile"/>
                </a:rPr>
                <a:t>篤姫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24" action="ppaction://hlinkfile"/>
                </a:rPr>
                <a:t>刑事コロンボ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25" action="ppaction://hlinkfile"/>
                </a:rPr>
                <a:t>天城越え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26" action="ppaction://hlinkfile"/>
                </a:rPr>
                <a:t>ファンティリュージョン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27" action="ppaction://hlinkfile"/>
                </a:rPr>
                <a:t>蘇る緑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latin typeface="MS UI Gothic" pitchFamily="50" charset="-128"/>
                  <a:ea typeface="MS UI Gothic" pitchFamily="50" charset="-128"/>
                  <a:hlinkClick r:id="rId28" action="ppaction://hlinkfile"/>
                </a:rPr>
                <a:t>もののけ姫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29" action="ppaction://hlinkfile"/>
                </a:rPr>
                <a:t>第九</a:t>
              </a:r>
              <a:endParaRPr lang="ja-JP" altLang="en-US" sz="1200">
                <a:solidFill>
                  <a:srgbClr val="0000FF"/>
                </a:solidFill>
                <a:latin typeface="MS UI Gothic" pitchFamily="50" charset="-128"/>
                <a:ea typeface="MS UI Gothic" pitchFamily="50" charset="-128"/>
              </a:endParaRPr>
            </a:p>
          </p:txBody>
        </p:sp>
      </p:grpSp>
      <p:grpSp>
        <p:nvGrpSpPr>
          <p:cNvPr id="43048" name="Group 40"/>
          <p:cNvGrpSpPr>
            <a:grpSpLocks/>
          </p:cNvGrpSpPr>
          <p:nvPr/>
        </p:nvGrpSpPr>
        <p:grpSpPr bwMode="auto">
          <a:xfrm>
            <a:off x="506413" y="2770188"/>
            <a:ext cx="7961312" cy="839787"/>
            <a:chOff x="319" y="1745"/>
            <a:chExt cx="5015" cy="529"/>
          </a:xfrm>
        </p:grpSpPr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319" y="1745"/>
              <a:ext cx="5015" cy="230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50000">
                  <a:srgbClr val="666699">
                    <a:gamma/>
                    <a:tint val="0"/>
                    <a:invGamma/>
                  </a:srgbClr>
                </a:gs>
                <a:gs pos="100000">
                  <a:srgbClr val="6666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ja-JP" altLang="en-US" sz="1800">
                  <a:solidFill>
                    <a:srgbClr val="FF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P創英角ｺﾞｼｯｸUB" pitchFamily="50" charset="-128"/>
                </a:rPr>
                <a:t>　　テキスト表示や鍵盤色が楽しいデータ</a:t>
              </a:r>
            </a:p>
          </p:txBody>
        </p:sp>
        <p:sp>
          <p:nvSpPr>
            <p:cNvPr id="43021" name="Rectangle 13"/>
            <p:cNvSpPr>
              <a:spLocks noChangeArrowheads="1"/>
            </p:cNvSpPr>
            <p:nvPr/>
          </p:nvSpPr>
          <p:spPr bwMode="auto">
            <a:xfrm>
              <a:off x="427" y="1963"/>
              <a:ext cx="4284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30" action="ppaction://hlinkfile"/>
                </a:rPr>
                <a:t>宇宙戦艦ヤマト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31" action="ppaction://hlinkfile"/>
                </a:rPr>
                <a:t>帰ってきた酔っ払い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32" action="ppaction://hlinkfile"/>
                </a:rPr>
                <a:t>ルパン三世フォント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33" action="ppaction://hlinkfile"/>
                </a:rPr>
                <a:t>スパイ大作戦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34" action="ppaction://hlinkfile"/>
                </a:rPr>
                <a:t>ライディーン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latin typeface="MS UI Gothic" pitchFamily="50" charset="-128"/>
                  <a:ea typeface="MS UI Gothic" pitchFamily="50" charset="-128"/>
                  <a:hlinkClick r:id="rId35" action="ppaction://hlinkfile"/>
                </a:rPr>
                <a:t>リトルマーメード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endParaRPr lang="ja-JP" altLang="en-US" sz="1200">
                <a:solidFill>
                  <a:srgbClr val="0000FF"/>
                </a:solidFill>
                <a:latin typeface="MS UI Gothic" pitchFamily="50" charset="-128"/>
                <a:ea typeface="MS UI Gothic" pitchFamily="50" charset="-128"/>
              </a:endParaRPr>
            </a:p>
            <a:p>
              <a:pPr>
                <a:spcBef>
                  <a:spcPct val="20000"/>
                </a:spcBef>
              </a:pP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36" action="ppaction://hlinkfile"/>
                </a:rPr>
                <a:t>東京ラブストーリー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en-US" altLang="ja-JP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37" action="ppaction://hlinkfile"/>
                </a:rPr>
                <a:t>WILL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38" action="ppaction://hlinkfile"/>
                </a:rPr>
                <a:t>愉快なケンカ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en-US" altLang="ja-JP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39" action="ppaction://hlinkfile"/>
                </a:rPr>
                <a:t>101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39" action="ppaction://hlinkfile"/>
                </a:rPr>
                <a:t>回目のプロポーズ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40" action="ppaction://hlinkfile"/>
                </a:rPr>
                <a:t>青少年のための管弦楽入門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41" action="ppaction://hlinkfile"/>
                </a:rPr>
                <a:t>ピーターと狼</a:t>
              </a:r>
              <a:endParaRPr lang="ja-JP" altLang="en-US" sz="1200">
                <a:solidFill>
                  <a:srgbClr val="0000FF"/>
                </a:solidFill>
                <a:latin typeface="MS UI Gothic" pitchFamily="50" charset="-128"/>
                <a:ea typeface="MS UI Gothic" pitchFamily="50" charset="-128"/>
              </a:endParaRPr>
            </a:p>
          </p:txBody>
        </p:sp>
      </p:grpSp>
      <p:grpSp>
        <p:nvGrpSpPr>
          <p:cNvPr id="43045" name="Group 37"/>
          <p:cNvGrpSpPr>
            <a:grpSpLocks/>
          </p:cNvGrpSpPr>
          <p:nvPr/>
        </p:nvGrpSpPr>
        <p:grpSpPr bwMode="auto">
          <a:xfrm>
            <a:off x="506413" y="3711575"/>
            <a:ext cx="7961312" cy="612775"/>
            <a:chOff x="319" y="2338"/>
            <a:chExt cx="5015" cy="386"/>
          </a:xfrm>
        </p:grpSpPr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319" y="2338"/>
              <a:ext cx="5015" cy="230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50000">
                  <a:srgbClr val="666699">
                    <a:gamma/>
                    <a:tint val="0"/>
                    <a:invGamma/>
                  </a:srgbClr>
                </a:gs>
                <a:gs pos="100000">
                  <a:srgbClr val="6666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ja-JP" altLang="en-US" sz="1800">
                  <a:solidFill>
                    <a:srgbClr val="FF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P創英角ｺﾞｼｯｸUB" pitchFamily="50" charset="-128"/>
                </a:rPr>
                <a:t>　　譜面モニタ・イラストが素晴らしいデータ</a:t>
              </a:r>
            </a:p>
          </p:txBody>
        </p:sp>
        <p:sp>
          <p:nvSpPr>
            <p:cNvPr id="43023" name="Rectangle 15"/>
            <p:cNvSpPr>
              <a:spLocks noChangeArrowheads="1"/>
            </p:cNvSpPr>
            <p:nvPr/>
          </p:nvSpPr>
          <p:spPr bwMode="auto">
            <a:xfrm>
              <a:off x="427" y="2551"/>
              <a:ext cx="36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ja-JP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42" action="ppaction://hlinkfile"/>
                </a:rPr>
                <a:t>FIFA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42" action="ppaction://hlinkfile"/>
                </a:rPr>
                <a:t>ワールドカップ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en-US" altLang="ja-JP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43" action="ppaction://hlinkfile"/>
                </a:rPr>
                <a:t>TSUNAMI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44" action="ppaction://hlinkfile"/>
                </a:rPr>
                <a:t>秋の気配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45" action="ppaction://hlinkfile"/>
                </a:rPr>
                <a:t>ルパン三世予告編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46" action="ppaction://hlinkfile"/>
                </a:rPr>
                <a:t>キリエ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47" action="ppaction://hlinkfile"/>
                </a:rPr>
                <a:t>ルパン三世シーン</a:t>
              </a:r>
              <a:endParaRPr lang="ja-JP" altLang="en-US" sz="1200">
                <a:solidFill>
                  <a:srgbClr val="0000FF"/>
                </a:solidFill>
                <a:latin typeface="MS UI Gothic" pitchFamily="50" charset="-128"/>
                <a:ea typeface="MS UI Gothic" pitchFamily="50" charset="-128"/>
              </a:endParaRPr>
            </a:p>
          </p:txBody>
        </p:sp>
      </p:grpSp>
      <p:grpSp>
        <p:nvGrpSpPr>
          <p:cNvPr id="43046" name="Group 38"/>
          <p:cNvGrpSpPr>
            <a:grpSpLocks/>
          </p:cNvGrpSpPr>
          <p:nvPr/>
        </p:nvGrpSpPr>
        <p:grpSpPr bwMode="auto">
          <a:xfrm>
            <a:off x="506413" y="4473575"/>
            <a:ext cx="7961312" cy="620713"/>
            <a:chOff x="319" y="2818"/>
            <a:chExt cx="5015" cy="391"/>
          </a:xfrm>
        </p:grpSpPr>
        <p:sp>
          <p:nvSpPr>
            <p:cNvPr id="43014" name="Rectangle 6"/>
            <p:cNvSpPr>
              <a:spLocks noChangeArrowheads="1"/>
            </p:cNvSpPr>
            <p:nvPr/>
          </p:nvSpPr>
          <p:spPr bwMode="auto">
            <a:xfrm>
              <a:off x="319" y="2818"/>
              <a:ext cx="5015" cy="230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50000">
                  <a:srgbClr val="666699">
                    <a:gamma/>
                    <a:tint val="0"/>
                    <a:invGamma/>
                  </a:srgbClr>
                </a:gs>
                <a:gs pos="100000">
                  <a:srgbClr val="6666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ja-JP" altLang="en-US" sz="1800">
                  <a:solidFill>
                    <a:srgbClr val="FF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P創英角ｺﾞｼｯｸUB" pitchFamily="50" charset="-128"/>
                </a:rPr>
                <a:t>　　Ｗａｖｅ</a:t>
              </a:r>
              <a:r>
                <a:rPr lang="en-US" altLang="ja-JP" sz="1800">
                  <a:solidFill>
                    <a:srgbClr val="FF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P創英角ｺﾞｼｯｸUB" pitchFamily="50" charset="-128"/>
                </a:rPr>
                <a:t> </a:t>
              </a:r>
              <a:r>
                <a:rPr lang="ja-JP" altLang="en-US" sz="1800">
                  <a:solidFill>
                    <a:srgbClr val="FF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P創英角ｺﾞｼｯｸUB" pitchFamily="50" charset="-128"/>
                </a:rPr>
                <a:t>や ｍｐ３ を組み込んだデータ</a:t>
              </a:r>
            </a:p>
          </p:txBody>
        </p:sp>
        <p:sp>
          <p:nvSpPr>
            <p:cNvPr id="43024" name="Rectangle 16"/>
            <p:cNvSpPr>
              <a:spLocks noChangeArrowheads="1"/>
            </p:cNvSpPr>
            <p:nvPr/>
          </p:nvSpPr>
          <p:spPr bwMode="auto">
            <a:xfrm>
              <a:off x="427" y="3036"/>
              <a:ext cx="16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48" action="ppaction://hlinkfile"/>
                </a:rPr>
                <a:t>序曲</a:t>
              </a:r>
              <a:r>
                <a:rPr lang="en-US" altLang="ja-JP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48" action="ppaction://hlinkfile"/>
                </a:rPr>
                <a:t>1812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48" action="ppaction://hlinkfile"/>
                </a:rPr>
                <a:t>年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49" action="ppaction://hlinkfile"/>
                </a:rPr>
                <a:t>サンダーバード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50" action="ppaction://hlinkfile"/>
                </a:rPr>
                <a:t>プチシルマ</a:t>
              </a:r>
              <a:endParaRPr lang="ja-JP" altLang="en-US" sz="1200">
                <a:solidFill>
                  <a:srgbClr val="0000FF"/>
                </a:solidFill>
                <a:latin typeface="MS UI Gothic" pitchFamily="50" charset="-128"/>
                <a:ea typeface="MS UI Gothic" pitchFamily="50" charset="-128"/>
              </a:endParaRPr>
            </a:p>
          </p:txBody>
        </p:sp>
      </p:grpSp>
      <p:grpSp>
        <p:nvGrpSpPr>
          <p:cNvPr id="43047" name="Group 39"/>
          <p:cNvGrpSpPr>
            <a:grpSpLocks/>
          </p:cNvGrpSpPr>
          <p:nvPr/>
        </p:nvGrpSpPr>
        <p:grpSpPr bwMode="auto">
          <a:xfrm>
            <a:off x="506413" y="5219700"/>
            <a:ext cx="7961312" cy="622300"/>
            <a:chOff x="319" y="3288"/>
            <a:chExt cx="5015" cy="392"/>
          </a:xfrm>
        </p:grpSpPr>
        <p:sp>
          <p:nvSpPr>
            <p:cNvPr id="43030" name="Rectangle 22"/>
            <p:cNvSpPr>
              <a:spLocks noChangeArrowheads="1"/>
            </p:cNvSpPr>
            <p:nvPr/>
          </p:nvSpPr>
          <p:spPr bwMode="auto">
            <a:xfrm>
              <a:off x="319" y="3288"/>
              <a:ext cx="5015" cy="230"/>
            </a:xfrm>
            <a:prstGeom prst="rect">
              <a:avLst/>
            </a:prstGeom>
            <a:gradFill rotWithShape="1">
              <a:gsLst>
                <a:gs pos="0">
                  <a:srgbClr val="666699"/>
                </a:gs>
                <a:gs pos="50000">
                  <a:srgbClr val="666699">
                    <a:gamma/>
                    <a:tint val="0"/>
                    <a:invGamma/>
                  </a:srgbClr>
                </a:gs>
                <a:gs pos="100000">
                  <a:srgbClr val="6666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ja-JP" altLang="en-US" sz="1800">
                  <a:solidFill>
                    <a:srgbClr val="FF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P創英角ｺﾞｼｯｸUB" pitchFamily="50" charset="-128"/>
                </a:rPr>
                <a:t>　　しっとりと聴かせるデータ</a:t>
              </a:r>
            </a:p>
          </p:txBody>
        </p:sp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427" y="3507"/>
              <a:ext cx="48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51" action="ppaction://hlinkfile"/>
                </a:rPr>
                <a:t>バイオハザード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52" action="ppaction://hlinkfile"/>
                </a:rPr>
                <a:t>さすらいの口笛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53" action="ppaction://hlinkfile"/>
                </a:rPr>
                <a:t>ニューシネマ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en-US" altLang="ja-JP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54" action="ppaction://hlinkfile"/>
                </a:rPr>
                <a:t>Everything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55" action="ppaction://hlinkfile"/>
                </a:rPr>
                <a:t>涙そうそう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latin typeface="MS UI Gothic" pitchFamily="50" charset="-128"/>
                  <a:ea typeface="MS UI Gothic" pitchFamily="50" charset="-128"/>
                  <a:hlinkClick r:id="rId56" action="ppaction://hlinkfile"/>
                </a:rPr>
                <a:t>コルコバード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en-US" altLang="ja-JP" sz="1200">
                  <a:latin typeface="MS UI Gothic" pitchFamily="50" charset="-128"/>
                  <a:ea typeface="MS UI Gothic" pitchFamily="50" charset="-128"/>
                  <a:hlinkClick r:id="rId57" action="ppaction://hlinkfile"/>
                </a:rPr>
                <a:t>Eyes on me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latin typeface="MS UI Gothic" pitchFamily="50" charset="-128"/>
                  <a:ea typeface="MS UI Gothic" pitchFamily="50" charset="-128"/>
                  <a:hlinkClick r:id="rId58" action="ppaction://hlinkfile"/>
                </a:rPr>
                <a:t>ハナミズキ</a:t>
              </a:r>
              <a:r>
                <a:rPr lang="ja-JP" altLang="en-US" sz="1200" b="1">
                  <a:latin typeface="MS UI Gothic" pitchFamily="50" charset="-128"/>
                  <a:ea typeface="MS UI Gothic" pitchFamily="50" charset="-128"/>
                </a:rPr>
                <a:t>／</a:t>
              </a:r>
              <a:r>
                <a:rPr lang="ja-JP" altLang="en-US" sz="1200">
                  <a:solidFill>
                    <a:srgbClr val="0000FF"/>
                  </a:solidFill>
                  <a:latin typeface="MS UI Gothic" pitchFamily="50" charset="-128"/>
                  <a:ea typeface="MS UI Gothic" pitchFamily="50" charset="-128"/>
                  <a:hlinkClick r:id="rId59"/>
                </a:rPr>
                <a:t>ロックマン</a:t>
              </a:r>
              <a:endParaRPr lang="en-US" altLang="ja-JP" sz="1200">
                <a:solidFill>
                  <a:srgbClr val="0000FF"/>
                </a:solidFill>
                <a:latin typeface="MS UI Gothic" pitchFamily="50" charset="-128"/>
                <a:ea typeface="MS UI Gothic" pitchFamily="50" charset="-128"/>
              </a:endParaRPr>
            </a:p>
          </p:txBody>
        </p:sp>
      </p:grpSp>
      <p:pic>
        <p:nvPicPr>
          <p:cNvPr id="43039" name="Picture 31" descr="紅葉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588963" y="992188"/>
            <a:ext cx="236537" cy="260350"/>
          </a:xfrm>
          <a:prstGeom prst="rect">
            <a:avLst/>
          </a:prstGeom>
          <a:noFill/>
        </p:spPr>
      </p:pic>
      <p:pic>
        <p:nvPicPr>
          <p:cNvPr id="43040" name="Picture 32" descr="紅葉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588963" y="1892300"/>
            <a:ext cx="236537" cy="260350"/>
          </a:xfrm>
          <a:prstGeom prst="rect">
            <a:avLst/>
          </a:prstGeom>
          <a:noFill/>
        </p:spPr>
      </p:pic>
      <p:pic>
        <p:nvPicPr>
          <p:cNvPr id="43041" name="Picture 33" descr="紅葉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588963" y="2816225"/>
            <a:ext cx="236537" cy="260350"/>
          </a:xfrm>
          <a:prstGeom prst="rect">
            <a:avLst/>
          </a:prstGeom>
          <a:noFill/>
        </p:spPr>
      </p:pic>
      <p:pic>
        <p:nvPicPr>
          <p:cNvPr id="43042" name="Picture 34" descr="紅葉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588963" y="3770313"/>
            <a:ext cx="236537" cy="260350"/>
          </a:xfrm>
          <a:prstGeom prst="rect">
            <a:avLst/>
          </a:prstGeom>
          <a:noFill/>
        </p:spPr>
      </p:pic>
      <p:pic>
        <p:nvPicPr>
          <p:cNvPr id="43043" name="Picture 35" descr="紅葉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588963" y="4521200"/>
            <a:ext cx="236537" cy="260350"/>
          </a:xfrm>
          <a:prstGeom prst="rect">
            <a:avLst/>
          </a:prstGeom>
          <a:noFill/>
        </p:spPr>
      </p:pic>
      <p:pic>
        <p:nvPicPr>
          <p:cNvPr id="43044" name="Picture 36" descr="紅葉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588963" y="5273675"/>
            <a:ext cx="236537" cy="2603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A01A64D-7818-45EE-9806-EE65C89E1331}" type="slidenum">
              <a:rPr lang="ja-JP" altLang="en-US"/>
              <a:pPr/>
              <a:t>32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4449763" y="1166813"/>
            <a:ext cx="38750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000">
                <a:ea typeface="MS UI Gothic" pitchFamily="50" charset="-128"/>
              </a:rPr>
              <a:t>これからも、細く長くではありますが、</a:t>
            </a:r>
          </a:p>
          <a:p>
            <a:r>
              <a:rPr lang="ja-JP" altLang="en-US" sz="2000">
                <a:ea typeface="MS UI Gothic" pitchFamily="50" charset="-128"/>
              </a:rPr>
              <a:t>少しずつバージョンアップしていきたいと</a:t>
            </a:r>
          </a:p>
          <a:p>
            <a:r>
              <a:rPr lang="ja-JP" altLang="en-US" sz="2000">
                <a:ea typeface="MS UI Gothic" pitchFamily="50" charset="-128"/>
              </a:rPr>
              <a:t>思っています。</a:t>
            </a:r>
          </a:p>
          <a:p>
            <a:endParaRPr lang="ja-JP" altLang="en-US" sz="2000">
              <a:ea typeface="MS UI Gothic" pitchFamily="50" charset="-128"/>
            </a:endParaRPr>
          </a:p>
          <a:p>
            <a:r>
              <a:rPr lang="ja-JP" altLang="en-US" sz="2000">
                <a:ea typeface="MS UI Gothic" pitchFamily="50" charset="-128"/>
              </a:rPr>
              <a:t>何かありましたら、</a:t>
            </a:r>
          </a:p>
          <a:p>
            <a:r>
              <a:rPr lang="ja-JP" altLang="en-US" sz="2000">
                <a:ea typeface="MS UI Gothic" pitchFamily="50" charset="-128"/>
              </a:rPr>
              <a:t>お気軽にお声掛けしてください。</a:t>
            </a:r>
          </a:p>
        </p:txBody>
      </p:sp>
      <p:pic>
        <p:nvPicPr>
          <p:cNvPr id="50180" name="Picture 4" descr="MuseMi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238" y="690563"/>
            <a:ext cx="3379787" cy="4506912"/>
          </a:xfrm>
          <a:prstGeom prst="rect">
            <a:avLst/>
          </a:prstGeom>
          <a:noFill/>
        </p:spPr>
      </p:pic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2438400" y="5229225"/>
            <a:ext cx="1839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ja-JP" altLang="en-US" sz="1600">
                <a:effectLst>
                  <a:outerShdw blurRad="38100" dist="38100" dir="2700000" algn="tl">
                    <a:srgbClr val="C0C0C0"/>
                  </a:outerShdw>
                </a:effectLst>
                <a:ea typeface="MS UI Gothic" pitchFamily="50" charset="-128"/>
              </a:rPr>
              <a:t>絵心のあるミューザー</a:t>
            </a:r>
          </a:p>
          <a:p>
            <a:pPr algn="r"/>
            <a:r>
              <a:rPr lang="ja-JP" altLang="en-US" sz="1600">
                <a:effectLst>
                  <a:outerShdw blurRad="38100" dist="38100" dir="2700000" algn="tl">
                    <a:srgbClr val="C0C0C0"/>
                  </a:outerShdw>
                </a:effectLst>
                <a:ea typeface="MS UI Gothic" pitchFamily="50" charset="-128"/>
              </a:rPr>
              <a:t>ＭＩＺさん画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817563" y="349250"/>
            <a:ext cx="1909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～ </a:t>
            </a:r>
            <a:r>
              <a:rPr lang="en-US" altLang="ja-JP" sz="1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MuseMiku </a:t>
            </a:r>
            <a:r>
              <a:rPr lang="ja-JP" altLang="en-US" sz="1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～</a:t>
            </a:r>
          </a:p>
        </p:txBody>
      </p:sp>
      <p:grpSp>
        <p:nvGrpSpPr>
          <p:cNvPr id="50204" name="Group 28"/>
          <p:cNvGrpSpPr>
            <a:grpSpLocks/>
          </p:cNvGrpSpPr>
          <p:nvPr/>
        </p:nvGrpSpPr>
        <p:grpSpPr bwMode="auto">
          <a:xfrm>
            <a:off x="4217988" y="236538"/>
            <a:ext cx="4441825" cy="5889625"/>
            <a:chOff x="2657" y="149"/>
            <a:chExt cx="2798" cy="3710"/>
          </a:xfrm>
        </p:grpSpPr>
        <p:pic>
          <p:nvPicPr>
            <p:cNvPr id="50182" name="Picture 6" descr="j03402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7" y="149"/>
              <a:ext cx="2798" cy="3710"/>
            </a:xfrm>
            <a:prstGeom prst="rect">
              <a:avLst/>
            </a:prstGeom>
            <a:noFill/>
          </p:spPr>
        </p:pic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2870" y="1316"/>
              <a:ext cx="2126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4800">
                  <a:solidFill>
                    <a:srgbClr val="FFCC99"/>
                  </a:solidFill>
                  <a:ea typeface="HGP創英角ｺﾞｼｯｸUB" pitchFamily="50" charset="-128"/>
                </a:rPr>
                <a:t>ありがとう</a:t>
              </a:r>
            </a:p>
            <a:p>
              <a:r>
                <a:rPr lang="ja-JP" altLang="en-US" sz="4800">
                  <a:solidFill>
                    <a:srgbClr val="FFCC99"/>
                  </a:solidFill>
                  <a:ea typeface="HGP創英角ｺﾞｼｯｸUB" pitchFamily="50" charset="-128"/>
                </a:rPr>
                <a:t>ございました</a:t>
              </a:r>
            </a:p>
          </p:txBody>
        </p:sp>
      </p:grpSp>
      <p:grpSp>
        <p:nvGrpSpPr>
          <p:cNvPr id="50203" name="Group 27"/>
          <p:cNvGrpSpPr>
            <a:grpSpLocks/>
          </p:cNvGrpSpPr>
          <p:nvPr/>
        </p:nvGrpSpPr>
        <p:grpSpPr bwMode="auto">
          <a:xfrm>
            <a:off x="312738" y="236538"/>
            <a:ext cx="4392612" cy="5889625"/>
            <a:chOff x="197" y="149"/>
            <a:chExt cx="2767" cy="3710"/>
          </a:xfrm>
        </p:grpSpPr>
        <p:pic>
          <p:nvPicPr>
            <p:cNvPr id="50191" name="Picture 15" descr="j034020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7" y="149"/>
              <a:ext cx="2767" cy="3710"/>
            </a:xfrm>
            <a:prstGeom prst="rect">
              <a:avLst/>
            </a:prstGeom>
            <a:noFill/>
          </p:spPr>
        </p:pic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948" y="998"/>
              <a:ext cx="13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5400">
                  <a:solidFill>
                    <a:srgbClr val="FFCC99"/>
                  </a:solidFill>
                  <a:ea typeface="HGP創英角ｺﾞｼｯｸUB" pitchFamily="50" charset="-128"/>
                </a:rPr>
                <a:t>ご清聴</a:t>
              </a:r>
            </a:p>
          </p:txBody>
        </p:sp>
      </p:grp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5565775" y="4827588"/>
            <a:ext cx="1758950" cy="31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0197" name="Picture 21" descr="untitled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8950" y="4827588"/>
            <a:ext cx="1752600" cy="314325"/>
          </a:xfrm>
          <a:prstGeom prst="rect">
            <a:avLst/>
          </a:prstGeom>
          <a:noFill/>
        </p:spPr>
      </p:pic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5607050" y="4846638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200">
                <a:ea typeface="HGP創英角ｺﾞｼｯｸUB" pitchFamily="50" charset="-128"/>
              </a:rPr>
              <a:t>音楽ソフト　Ｍｕｓｅ</a:t>
            </a:r>
          </a:p>
        </p:txBody>
      </p:sp>
      <p:sp>
        <p:nvSpPr>
          <p:cNvPr id="50198" name="AutoShape 22"/>
          <p:cNvSpPr>
            <a:spLocks noChangeArrowheads="1"/>
          </p:cNvSpPr>
          <p:nvPr/>
        </p:nvSpPr>
        <p:spPr bwMode="auto">
          <a:xfrm>
            <a:off x="7400925" y="4827588"/>
            <a:ext cx="679450" cy="319087"/>
          </a:xfrm>
          <a:prstGeom prst="bevel">
            <a:avLst>
              <a:gd name="adj" fmla="val 12500"/>
            </a:avLst>
          </a:prstGeom>
          <a:solidFill>
            <a:srgbClr val="CFCF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36000" anchor="b"/>
          <a:lstStyle/>
          <a:p>
            <a:pPr algn="ctr"/>
            <a:r>
              <a:rPr lang="ja-JP" altLang="en-US" sz="1200">
                <a:ea typeface="HGP創英角ｺﾞｼｯｸUB" pitchFamily="50" charset="-128"/>
              </a:rPr>
              <a:t>検索</a:t>
            </a:r>
          </a:p>
        </p:txBody>
      </p:sp>
      <p:pic>
        <p:nvPicPr>
          <p:cNvPr id="50202" name="Picture 26" descr="yajirus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9550" y="4916488"/>
            <a:ext cx="404813" cy="4048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C7A3FBEB-2117-45DF-BB63-8846783DC0F7}" type="slidenum">
              <a:rPr lang="ja-JP" altLang="en-US"/>
              <a:pPr/>
              <a:t>4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21506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u="sng" smtClean="0"/>
              <a:t> </a:t>
            </a:r>
          </a:p>
        </p:txBody>
      </p:sp>
      <p:sp>
        <p:nvSpPr>
          <p:cNvPr id="21507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357188" y="1052513"/>
            <a:ext cx="8329612" cy="5073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000" smtClean="0">
                <a:solidFill>
                  <a:srgbClr val="996633"/>
                </a:solidFill>
                <a:latin typeface="HGP創英角ｺﾞｼｯｸUB" pitchFamily="50" charset="-128"/>
                <a:ea typeface="HGP創英角ｺﾞｼｯｸUB" pitchFamily="50" charset="-128"/>
              </a:rPr>
              <a:t>序曲</a:t>
            </a:r>
          </a:p>
          <a:p>
            <a:pPr algn="ctr" eaLnBrk="1" hangingPunct="1">
              <a:buFontTx/>
              <a:buNone/>
            </a:pPr>
            <a:r>
              <a:rPr lang="ja-JP" altLang="en-US" smtClean="0">
                <a:solidFill>
                  <a:srgbClr val="996633"/>
                </a:solidFill>
                <a:latin typeface="HGP創英角ｺﾞｼｯｸUB" pitchFamily="50" charset="-128"/>
                <a:ea typeface="HGP創英角ｺﾞｼｯｸUB" pitchFamily="50" charset="-128"/>
              </a:rPr>
              <a:t>（音楽ソフト Ｍｕｓｅ とは）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FC44D8D3-10AA-428A-994F-40751ACF88FE}" type="slidenum">
              <a:rPr lang="ja-JP" altLang="en-US"/>
              <a:pPr/>
              <a:t>5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19458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</a:p>
        </p:txBody>
      </p:sp>
      <p:sp>
        <p:nvSpPr>
          <p:cNvPr id="19459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323850" y="1052513"/>
            <a:ext cx="8329613" cy="5073650"/>
          </a:xfrm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ja-JP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5402263" y="425450"/>
            <a:ext cx="2843212" cy="1560513"/>
          </a:xfrm>
          <a:prstGeom prst="cloudCallout">
            <a:avLst>
              <a:gd name="adj1" fmla="val -41847"/>
              <a:gd name="adj2" fmla="val 61903"/>
            </a:avLst>
          </a:prstGeom>
          <a:gradFill rotWithShape="1">
            <a:gsLst>
              <a:gs pos="0">
                <a:srgbClr val="FF9999">
                  <a:gamma/>
                  <a:tint val="29804"/>
                  <a:invGamma/>
                </a:srgbClr>
              </a:gs>
              <a:gs pos="100000">
                <a:srgbClr val="FF99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ja-JP" altLang="en-US" sz="2400">
                <a:effectLst>
                  <a:outerShdw blurRad="38100" dist="38100" dir="2700000" algn="tl">
                    <a:srgbClr val="FFFFFF"/>
                  </a:outerShdw>
                </a:effectLst>
                <a:ea typeface="HGP創英角ｺﾞｼｯｸUB" pitchFamily="50" charset="-128"/>
              </a:rPr>
              <a:t>百聞は</a:t>
            </a:r>
          </a:p>
          <a:p>
            <a:pPr algn="ctr"/>
            <a:r>
              <a:rPr lang="ja-JP" altLang="en-US" sz="2400">
                <a:effectLst>
                  <a:outerShdw blurRad="38100" dist="38100" dir="2700000" algn="tl">
                    <a:srgbClr val="FFFFFF"/>
                  </a:outerShdw>
                </a:effectLst>
                <a:ea typeface="HGP創英角ｺﾞｼｯｸUB" pitchFamily="50" charset="-128"/>
              </a:rPr>
              <a:t>一聴にしかず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525463" y="4233863"/>
            <a:ext cx="3144837" cy="1457325"/>
          </a:xfrm>
          <a:prstGeom prst="cloudCallout">
            <a:avLst>
              <a:gd name="adj1" fmla="val 42426"/>
              <a:gd name="adj2" fmla="val -66556"/>
            </a:avLst>
          </a:prstGeom>
          <a:gradFill rotWithShape="1">
            <a:gsLst>
              <a:gs pos="0">
                <a:srgbClr val="FF9999">
                  <a:gamma/>
                  <a:tint val="29804"/>
                  <a:invGamma/>
                </a:srgbClr>
              </a:gs>
              <a:gs pos="100000">
                <a:srgbClr val="FF99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ja-JP" altLang="en-US" sz="2400">
                <a:effectLst>
                  <a:outerShdw blurRad="38100" dist="38100" dir="2700000" algn="tl">
                    <a:srgbClr val="FFFFFF"/>
                  </a:outerShdw>
                </a:effectLst>
                <a:ea typeface="HGP創英角ｺﾞｼｯｸUB" pitchFamily="50" charset="-128"/>
              </a:rPr>
              <a:t>何はともあれ</a:t>
            </a:r>
          </a:p>
          <a:p>
            <a:pPr algn="ctr"/>
            <a:r>
              <a:rPr lang="ja-JP" altLang="en-US" sz="2400">
                <a:effectLst>
                  <a:outerShdw blurRad="38100" dist="38100" dir="2700000" algn="tl">
                    <a:srgbClr val="FFFFFF"/>
                  </a:outerShdw>
                </a:effectLst>
                <a:ea typeface="HGP創英角ｺﾞｼｯｸUB" pitchFamily="50" charset="-128"/>
              </a:rPr>
              <a:t>お聴き下さい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200650" y="4251325"/>
            <a:ext cx="3043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800">
                <a:ea typeface="HGP創英角ｺﾞｼｯｸUB" pitchFamily="50" charset="-128"/>
              </a:rPr>
              <a:t>演題は、</a:t>
            </a:r>
          </a:p>
          <a:p>
            <a:r>
              <a:rPr lang="ja-JP" altLang="en-US" sz="1800">
                <a:ea typeface="HGP創英角ｺﾞｼｯｸUB" pitchFamily="50" charset="-128"/>
              </a:rPr>
              <a:t>カール・オルフ作曲</a:t>
            </a:r>
          </a:p>
          <a:p>
            <a:r>
              <a:rPr lang="ja-JP" altLang="en-US" sz="1800">
                <a:ea typeface="HGP創英角ｺﾞｼｯｸUB" pitchFamily="50" charset="-128"/>
              </a:rPr>
              <a:t>カルミナ・ブラーナより</a:t>
            </a:r>
          </a:p>
          <a:p>
            <a:r>
              <a:rPr lang="ja-JP" altLang="en-US" sz="1800">
                <a:ea typeface="HGP創英角ｺﾞｼｯｸUB" pitchFamily="50" charset="-128"/>
              </a:rPr>
              <a:t>「</a:t>
            </a:r>
            <a:r>
              <a:rPr lang="ja-JP" altLang="en-US" sz="1800">
                <a:ea typeface="HGP創英角ｺﾞｼｯｸUB" pitchFamily="50" charset="-128"/>
                <a:hlinkClick r:id="rId2" action="ppaction://hlinkfile"/>
              </a:rPr>
              <a:t>おお、運命の女神よ</a:t>
            </a:r>
            <a:r>
              <a:rPr lang="ja-JP" altLang="en-US" sz="1800">
                <a:ea typeface="HGP創英角ｺﾞｼｯｸUB" pitchFamily="50" charset="-128"/>
              </a:rPr>
              <a:t>」です・・・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11188" y="935038"/>
            <a:ext cx="3757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latin typeface="MS UI Gothic" pitchFamily="50" charset="-128"/>
                <a:ea typeface="MS UI Gothic" pitchFamily="50" charset="-128"/>
              </a:rPr>
              <a:t>Muse</a:t>
            </a:r>
            <a:r>
              <a:rPr lang="ja-JP" altLang="en-US" sz="2400">
                <a:latin typeface="MS UI Gothic" pitchFamily="50" charset="-128"/>
                <a:ea typeface="MS UI Gothic" pitchFamily="50" charset="-128"/>
              </a:rPr>
              <a:t>とは、芸術や学術を司る</a:t>
            </a:r>
          </a:p>
          <a:p>
            <a:r>
              <a:rPr lang="ja-JP" altLang="en-US" sz="2400">
                <a:latin typeface="MS UI Gothic" pitchFamily="50" charset="-128"/>
                <a:ea typeface="MS UI Gothic" pitchFamily="50" charset="-128"/>
              </a:rPr>
              <a:t>９人の女神の総称です。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 autoUpdateAnimBg="0"/>
      <p:bldP spid="19461" grpId="0" animBg="1" autoUpdateAnimBg="0"/>
      <p:bldP spid="19467" grpId="0"/>
      <p:bldP spid="194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563DB73-6688-4CF3-BF8E-3D1E48080F7E}" type="slidenum">
              <a:rPr lang="ja-JP" altLang="en-US"/>
              <a:pPr/>
              <a:t>6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18434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Ｍｕｓｅの特徴</a:t>
            </a:r>
          </a:p>
        </p:txBody>
      </p:sp>
      <p:sp>
        <p:nvSpPr>
          <p:cNvPr id="18435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912813" y="1250950"/>
            <a:ext cx="7450137" cy="4325938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テキストで音楽演奏</a:t>
            </a:r>
            <a:r>
              <a:rPr lang="ja-JP" altLang="en-US" sz="1800" smtClean="0">
                <a:latin typeface="MS UI Gothic" pitchFamily="50" charset="-128"/>
                <a:ea typeface="MS UI Gothic" pitchFamily="50" charset="-128"/>
              </a:rPr>
              <a:t>（要はＭＭＬ。音源はＭＩＤＩ）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演奏中ピアノ鍵盤が連動発色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文字表示エリアで歌詞表示可能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譜面モニタによる視覚的デバッグ機構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ja-JP" sz="2400" smtClean="0">
                <a:latin typeface="MS UI Gothic" pitchFamily="50" charset="-128"/>
                <a:ea typeface="MS UI Gothic" pitchFamily="50" charset="-128"/>
              </a:rPr>
              <a:t>wave</a:t>
            </a: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や</a:t>
            </a:r>
            <a:r>
              <a:rPr lang="en-US" altLang="ja-JP" sz="2400" smtClean="0">
                <a:latin typeface="MS UI Gothic" pitchFamily="50" charset="-128"/>
                <a:ea typeface="MS UI Gothic" pitchFamily="50" charset="-128"/>
              </a:rPr>
              <a:t>mp3</a:t>
            </a: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などの音声ファイルも任意タイミングで再生可能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ja-JP" sz="2400" smtClean="0">
                <a:latin typeface="MS UI Gothic" pitchFamily="50" charset="-128"/>
                <a:ea typeface="MS UI Gothic" pitchFamily="50" charset="-128"/>
              </a:rPr>
              <a:t>Readme.txt</a:t>
            </a: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自体がサンプルデータ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ja-JP" altLang="en-US" sz="2400" smtClean="0">
                <a:latin typeface="MS UI Gothic" pitchFamily="50" charset="-128"/>
                <a:ea typeface="MS UI Gothic" pitchFamily="50" charset="-128"/>
              </a:rPr>
              <a:t>驚異のコンパクトサイズ</a:t>
            </a:r>
            <a:r>
              <a:rPr lang="ja-JP" altLang="en-US" sz="1800" smtClean="0">
                <a:latin typeface="MS UI Gothic" pitchFamily="50" charset="-128"/>
                <a:ea typeface="MS UI Gothic" pitchFamily="50" charset="-128"/>
              </a:rPr>
              <a:t>（</a:t>
            </a:r>
            <a:r>
              <a:rPr lang="en-US" altLang="ja-JP" sz="1800" smtClean="0">
                <a:latin typeface="MS UI Gothic" pitchFamily="50" charset="-128"/>
                <a:ea typeface="MS UI Gothic" pitchFamily="50" charset="-128"/>
              </a:rPr>
              <a:t>Muse.exe </a:t>
            </a:r>
            <a:r>
              <a:rPr lang="ja-JP" altLang="en-US" sz="1800" smtClean="0">
                <a:latin typeface="MS UI Gothic" pitchFamily="50" charset="-128"/>
                <a:ea typeface="MS UI Gothic" pitchFamily="50" charset="-128"/>
              </a:rPr>
              <a:t>： </a:t>
            </a:r>
            <a:r>
              <a:rPr lang="en-US" altLang="ja-JP" sz="1800" smtClean="0">
                <a:latin typeface="MS UI Gothic" pitchFamily="50" charset="-128"/>
                <a:ea typeface="MS UI Gothic" pitchFamily="50" charset="-128"/>
              </a:rPr>
              <a:t>200Kbyte</a:t>
            </a:r>
            <a:r>
              <a:rPr lang="ja-JP" altLang="en-US" sz="1800" smtClean="0">
                <a:latin typeface="MS UI Gothic" pitchFamily="50" charset="-128"/>
                <a:ea typeface="MS UI Gothic" pitchFamily="50" charset="-128"/>
              </a:rPr>
              <a:t>）</a:t>
            </a:r>
          </a:p>
        </p:txBody>
      </p:sp>
      <p:pic>
        <p:nvPicPr>
          <p:cNvPr id="18445" name="Picture 5133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1520825"/>
            <a:ext cx="249237" cy="249238"/>
          </a:xfrm>
          <a:prstGeom prst="rect">
            <a:avLst/>
          </a:prstGeom>
          <a:noFill/>
        </p:spPr>
      </p:pic>
      <p:pic>
        <p:nvPicPr>
          <p:cNvPr id="18446" name="Picture 5134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2095500"/>
            <a:ext cx="249237" cy="249238"/>
          </a:xfrm>
          <a:prstGeom prst="rect">
            <a:avLst/>
          </a:prstGeom>
          <a:noFill/>
        </p:spPr>
      </p:pic>
      <p:pic>
        <p:nvPicPr>
          <p:cNvPr id="18447" name="Picture 5135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2657475"/>
            <a:ext cx="249237" cy="249238"/>
          </a:xfrm>
          <a:prstGeom prst="rect">
            <a:avLst/>
          </a:prstGeom>
          <a:noFill/>
        </p:spPr>
      </p:pic>
      <p:pic>
        <p:nvPicPr>
          <p:cNvPr id="18448" name="Picture 5136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3252788"/>
            <a:ext cx="249237" cy="249237"/>
          </a:xfrm>
          <a:prstGeom prst="rect">
            <a:avLst/>
          </a:prstGeom>
          <a:noFill/>
        </p:spPr>
      </p:pic>
      <p:pic>
        <p:nvPicPr>
          <p:cNvPr id="18449" name="Picture 5137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3840163"/>
            <a:ext cx="249237" cy="249237"/>
          </a:xfrm>
          <a:prstGeom prst="rect">
            <a:avLst/>
          </a:prstGeom>
          <a:noFill/>
        </p:spPr>
      </p:pic>
      <p:pic>
        <p:nvPicPr>
          <p:cNvPr id="18450" name="Picture 5138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4414838"/>
            <a:ext cx="249237" cy="249237"/>
          </a:xfrm>
          <a:prstGeom prst="rect">
            <a:avLst/>
          </a:prstGeom>
          <a:noFill/>
        </p:spPr>
      </p:pic>
      <p:pic>
        <p:nvPicPr>
          <p:cNvPr id="18451" name="Picture 5139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5013325"/>
            <a:ext cx="249237" cy="2492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1E6015C2-0846-45A9-90EC-ECE6DBCABF25}" type="slidenum">
              <a:rPr lang="ja-JP" altLang="en-US"/>
              <a:pPr/>
              <a:t>7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20482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開発経緯と現状</a:t>
            </a:r>
          </a:p>
        </p:txBody>
      </p:sp>
      <p:sp>
        <p:nvSpPr>
          <p:cNvPr id="20483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1093788" y="1096963"/>
            <a:ext cx="7051675" cy="4792662"/>
          </a:xfrm>
        </p:spPr>
        <p:txBody>
          <a:bodyPr wrap="none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1800" smtClean="0">
                <a:latin typeface="MS UI Gothic" pitchFamily="50" charset="-128"/>
                <a:ea typeface="MS UI Gothic" pitchFamily="50" charset="-128"/>
              </a:rPr>
              <a:t>    </a:t>
            </a:r>
            <a:r>
              <a:rPr lang="en-US" altLang="ja-JP" sz="1800" smtClean="0">
                <a:latin typeface="MS UI Gothic" pitchFamily="50" charset="-128"/>
                <a:ea typeface="MS UI Gothic" pitchFamily="50" charset="-128"/>
              </a:rPr>
              <a:t>1999</a:t>
            </a:r>
            <a:r>
              <a:rPr lang="ja-JP" altLang="en-US" sz="1800" smtClean="0">
                <a:latin typeface="MS UI Gothic" pitchFamily="50" charset="-128"/>
                <a:ea typeface="MS UI Gothic" pitchFamily="50" charset="-128"/>
              </a:rPr>
              <a:t>年</a:t>
            </a:r>
            <a:r>
              <a:rPr lang="en-US" altLang="ja-JP" sz="1800" smtClean="0">
                <a:latin typeface="MS UI Gothic" pitchFamily="50" charset="-128"/>
                <a:ea typeface="MS UI Gothic" pitchFamily="50" charset="-128"/>
              </a:rPr>
              <a:t>1</a:t>
            </a:r>
            <a:r>
              <a:rPr lang="ja-JP" altLang="en-US" sz="1800" smtClean="0">
                <a:latin typeface="MS UI Gothic" pitchFamily="50" charset="-128"/>
                <a:ea typeface="MS UI Gothic" pitchFamily="50" charset="-128"/>
              </a:rPr>
              <a:t>月開発開始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1800" smtClean="0">
                <a:latin typeface="MS UI Gothic" pitchFamily="50" charset="-128"/>
                <a:ea typeface="MS UI Gothic" pitchFamily="50" charset="-128"/>
              </a:rPr>
              <a:t>    </a:t>
            </a:r>
            <a:r>
              <a:rPr lang="en-US" altLang="ja-JP" sz="1800" smtClean="0">
                <a:latin typeface="MS UI Gothic" pitchFamily="50" charset="-128"/>
                <a:ea typeface="MS UI Gothic" pitchFamily="50" charset="-128"/>
              </a:rPr>
              <a:t>1999</a:t>
            </a:r>
            <a:r>
              <a:rPr lang="ja-JP" altLang="en-US" sz="1800" smtClean="0">
                <a:latin typeface="MS UI Gothic" pitchFamily="50" charset="-128"/>
                <a:ea typeface="MS UI Gothic" pitchFamily="50" charset="-128"/>
              </a:rPr>
              <a:t>年</a:t>
            </a:r>
            <a:r>
              <a:rPr lang="en-US" altLang="ja-JP" sz="1800" smtClean="0">
                <a:latin typeface="MS UI Gothic" pitchFamily="50" charset="-128"/>
                <a:ea typeface="MS UI Gothic" pitchFamily="50" charset="-128"/>
              </a:rPr>
              <a:t>3</a:t>
            </a:r>
            <a:r>
              <a:rPr lang="ja-JP" altLang="en-US" sz="1800" smtClean="0">
                <a:latin typeface="MS UI Gothic" pitchFamily="50" charset="-128"/>
                <a:ea typeface="MS UI Gothic" pitchFamily="50" charset="-128"/>
              </a:rPr>
              <a:t>月初版リリース </a:t>
            </a:r>
            <a:r>
              <a:rPr lang="ja-JP" altLang="en-US" sz="1400" smtClean="0">
                <a:latin typeface="MS UI Gothic" pitchFamily="50" charset="-128"/>
                <a:ea typeface="MS UI Gothic" pitchFamily="50" charset="-128"/>
              </a:rPr>
              <a:t>（当時は、４名の友人同士で楽しんでいた</a:t>
            </a:r>
            <a:r>
              <a:rPr lang="en-US" altLang="ja-JP" sz="1400" smtClean="0">
                <a:latin typeface="MS UI Gothic" pitchFamily="50" charset="-128"/>
                <a:ea typeface="MS UI Gothic" pitchFamily="50" charset="-128"/>
              </a:rPr>
              <a:t>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1800" smtClean="0">
                <a:latin typeface="MS UI Gothic" pitchFamily="50" charset="-128"/>
                <a:ea typeface="MS UI Gothic" pitchFamily="50" charset="-128"/>
              </a:rPr>
              <a:t>    1999</a:t>
            </a:r>
            <a:r>
              <a:rPr lang="ja-JP" altLang="en-US" sz="1800" smtClean="0">
                <a:latin typeface="MS UI Gothic" pitchFamily="50" charset="-128"/>
                <a:ea typeface="MS UI Gothic" pitchFamily="50" charset="-128"/>
              </a:rPr>
              <a:t>年</a:t>
            </a:r>
            <a:r>
              <a:rPr lang="en-US" altLang="ja-JP" sz="1800" smtClean="0">
                <a:latin typeface="MS UI Gothic" pitchFamily="50" charset="-128"/>
                <a:ea typeface="MS UI Gothic" pitchFamily="50" charset="-128"/>
              </a:rPr>
              <a:t>7</a:t>
            </a:r>
            <a:r>
              <a:rPr lang="ja-JP" altLang="en-US" sz="1800" smtClean="0">
                <a:latin typeface="MS UI Gothic" pitchFamily="50" charset="-128"/>
                <a:ea typeface="MS UI Gothic" pitchFamily="50" charset="-128"/>
              </a:rPr>
              <a:t>月サイト公開 </a:t>
            </a:r>
            <a:r>
              <a:rPr lang="ja-JP" altLang="en-US" sz="1400" smtClean="0">
                <a:latin typeface="MS UI Gothic" pitchFamily="50" charset="-128"/>
                <a:ea typeface="MS UI Gothic" pitchFamily="50" charset="-128"/>
              </a:rPr>
              <a:t>（友人まるみぎさんの管理サイト）</a:t>
            </a:r>
            <a:br>
              <a:rPr lang="ja-JP" altLang="en-US" sz="1400" smtClean="0">
                <a:latin typeface="MS UI Gothic" pitchFamily="50" charset="-128"/>
                <a:ea typeface="MS UI Gothic" pitchFamily="50" charset="-128"/>
              </a:rPr>
            </a:br>
            <a:endParaRPr lang="ja-JP" altLang="en-US" sz="1400" smtClean="0">
              <a:latin typeface="MS UI Gothic" pitchFamily="50" charset="-128"/>
              <a:ea typeface="MS UI Gothic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ja-JP" altLang="en-US" sz="1800" smtClean="0">
              <a:latin typeface="MS UI Gothic" pitchFamily="50" charset="-128"/>
              <a:ea typeface="MS UI Gothic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00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itchFamily="50" charset="-128"/>
                <a:ea typeface="MS UI Gothic" pitchFamily="50" charset="-128"/>
              </a:rPr>
              <a:t>そして公開からもうすぐ１０年・・・</a:t>
            </a:r>
            <a:endParaRPr lang="ja-JP" altLang="en-US" sz="1800" smtClea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S UI Gothic" pitchFamily="50" charset="-128"/>
              <a:ea typeface="MS UI Gothic" pitchFamily="50" charset="-128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ja-JP" altLang="en-US" sz="2000" smtClean="0">
                <a:latin typeface="MS UI Gothic" pitchFamily="50" charset="-128"/>
                <a:ea typeface="MS UI Gothic" pitchFamily="50" charset="-128"/>
              </a:rPr>
              <a:t>　　　　 最新バージョン </a:t>
            </a:r>
            <a:r>
              <a:rPr lang="en-US" altLang="ja-JP" sz="2000" smtClean="0">
                <a:latin typeface="MS UI Gothic" pitchFamily="50" charset="-128"/>
                <a:ea typeface="MS UI Gothic" pitchFamily="50" charset="-128"/>
              </a:rPr>
              <a:t>V5.45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ja-JP" altLang="en-US" sz="2000" smtClean="0">
                <a:latin typeface="MS UI Gothic" pitchFamily="50" charset="-128"/>
                <a:ea typeface="MS UI Gothic" pitchFamily="50" charset="-128"/>
              </a:rPr>
              <a:t>　　　　 投稿累積データ 6,700曲 </a:t>
            </a:r>
            <a:r>
              <a:rPr lang="ja-JP" altLang="en-US" sz="1600" smtClean="0">
                <a:latin typeface="MS UI Gothic" pitchFamily="50" charset="-128"/>
                <a:ea typeface="MS UI Gothic" pitchFamily="50" charset="-128"/>
              </a:rPr>
              <a:t>（</a:t>
            </a:r>
            <a:r>
              <a:rPr lang="en-US" altLang="ja-JP" sz="1600" smtClean="0">
                <a:latin typeface="MS UI Gothic" pitchFamily="50" charset="-128"/>
                <a:ea typeface="MS UI Gothic" pitchFamily="50" charset="-128"/>
              </a:rPr>
              <a:t>mid2mus</a:t>
            </a:r>
            <a:r>
              <a:rPr lang="ja-JP" altLang="en-US" sz="1600" smtClean="0">
                <a:latin typeface="MS UI Gothic" pitchFamily="50" charset="-128"/>
                <a:ea typeface="MS UI Gothic" pitchFamily="50" charset="-128"/>
              </a:rPr>
              <a:t>プレゼント奏功）  </a:t>
            </a:r>
            <a:r>
              <a:rPr lang="en-US" altLang="ja-JP" sz="1600" b="1" smtClean="0">
                <a:latin typeface="Century" pitchFamily="18" charset="0"/>
                <a:ea typeface="MS UI Gothic" pitchFamily="50" charset="-128"/>
                <a:hlinkClick r:id="rId2" action="ppaction://hlinkfile"/>
              </a:rPr>
              <a:t>&lt;DataList&gt;</a:t>
            </a:r>
            <a:endParaRPr lang="ja-JP" altLang="en-US" sz="1600" b="1" smtClean="0">
              <a:latin typeface="Century" pitchFamily="18" charset="0"/>
              <a:ea typeface="MS UI Gothic" pitchFamily="50" charset="-128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ja-JP" altLang="en-US" sz="2000" smtClean="0">
                <a:latin typeface="MS UI Gothic" pitchFamily="50" charset="-128"/>
                <a:ea typeface="MS UI Gothic" pitchFamily="50" charset="-128"/>
              </a:rPr>
              <a:t>　　　　 小学生から65歳のお年寄りまで、1,300名を超えるミューザー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ja-JP" altLang="en-US" sz="2000" smtClean="0">
                <a:latin typeface="MS UI Gothic" pitchFamily="50" charset="-128"/>
                <a:ea typeface="MS UI Gothic" pitchFamily="50" charset="-128"/>
              </a:rPr>
              <a:t>　　　　 マウスを使用できない視覚障害者に好評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ja-JP" altLang="en-US" sz="2000" smtClean="0">
                <a:latin typeface="MS UI Gothic" pitchFamily="50" charset="-128"/>
                <a:ea typeface="MS UI Gothic" pitchFamily="50" charset="-128"/>
              </a:rPr>
              <a:t>　　　　 いくつかの学校が音楽教育の教材として活用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ja-JP" altLang="en-US" sz="1400" smtClean="0">
              <a:latin typeface="MS UI Gothic" pitchFamily="50" charset="-128"/>
              <a:ea typeface="MS UI Gothic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1600" smtClean="0">
                <a:latin typeface="MS UI Gothic" pitchFamily="50" charset="-128"/>
                <a:ea typeface="MS UI Gothic" pitchFamily="50" charset="-128"/>
              </a:rPr>
              <a:t>（注１）</a:t>
            </a:r>
            <a:r>
              <a:rPr lang="en-US" altLang="ja-JP" sz="1600" smtClean="0">
                <a:latin typeface="MS UI Gothic" pitchFamily="50" charset="-128"/>
                <a:ea typeface="MS UI Gothic" pitchFamily="50" charset="-128"/>
              </a:rPr>
              <a:t>mid2mus</a:t>
            </a:r>
            <a:r>
              <a:rPr lang="ja-JP" altLang="en-US" sz="1600" smtClean="0">
                <a:latin typeface="MS UI Gothic" pitchFamily="50" charset="-128"/>
                <a:ea typeface="MS UI Gothic" pitchFamily="50" charset="-128"/>
              </a:rPr>
              <a:t>とは、</a:t>
            </a:r>
            <a:r>
              <a:rPr lang="en-US" altLang="ja-JP" sz="1600" smtClean="0">
                <a:latin typeface="MS UI Gothic" pitchFamily="50" charset="-128"/>
                <a:ea typeface="MS UI Gothic" pitchFamily="50" charset="-128"/>
              </a:rPr>
              <a:t>MIDI</a:t>
            </a:r>
            <a:r>
              <a:rPr lang="ja-JP" altLang="en-US" sz="1600" smtClean="0">
                <a:latin typeface="MS UI Gothic" pitchFamily="50" charset="-128"/>
                <a:ea typeface="MS UI Gothic" pitchFamily="50" charset="-128"/>
              </a:rPr>
              <a:t>ファイルを</a:t>
            </a:r>
            <a:r>
              <a:rPr lang="en-US" altLang="ja-JP" sz="1600" smtClean="0">
                <a:latin typeface="MS UI Gothic" pitchFamily="50" charset="-128"/>
                <a:ea typeface="MS UI Gothic" pitchFamily="50" charset="-128"/>
              </a:rPr>
              <a:t>Muse</a:t>
            </a:r>
            <a:r>
              <a:rPr lang="ja-JP" altLang="en-US" sz="1600" smtClean="0">
                <a:latin typeface="MS UI Gothic" pitchFamily="50" charset="-128"/>
                <a:ea typeface="MS UI Gothic" pitchFamily="50" charset="-128"/>
              </a:rPr>
              <a:t>ファイルに逆変換するツール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1600" smtClean="0">
                <a:latin typeface="MS UI Gothic" pitchFamily="50" charset="-128"/>
                <a:ea typeface="MS UI Gothic" pitchFamily="50" charset="-128"/>
              </a:rPr>
              <a:t>（注２）ミューザーとは、ミューズにハマったＭｕｓｅデータ制作者たちを指す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1600" smtClean="0">
                <a:latin typeface="MS UI Gothic" pitchFamily="50" charset="-128"/>
                <a:ea typeface="MS UI Gothic" pitchFamily="50" charset="-128"/>
              </a:rPr>
              <a:t>　　　　また、</a:t>
            </a:r>
            <a:r>
              <a:rPr lang="en-US" altLang="ja-JP" sz="1600" smtClean="0">
                <a:latin typeface="MS UI Gothic" pitchFamily="50" charset="-128"/>
                <a:ea typeface="MS UI Gothic" pitchFamily="50" charset="-128"/>
              </a:rPr>
              <a:t>Muse</a:t>
            </a:r>
            <a:r>
              <a:rPr lang="ja-JP" altLang="en-US" sz="1600" smtClean="0">
                <a:latin typeface="MS UI Gothic" pitchFamily="50" charset="-128"/>
                <a:ea typeface="MS UI Gothic" pitchFamily="50" charset="-128"/>
              </a:rPr>
              <a:t>を使用したデータ制作行為は「ミュージング」と呼ばれている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5" y="1123950"/>
            <a:ext cx="539750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5" y="1408113"/>
            <a:ext cx="539750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5" y="1703388"/>
            <a:ext cx="539750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1346200" y="1995488"/>
            <a:ext cx="317500" cy="314325"/>
          </a:xfrm>
          <a:prstGeom prst="downArrow">
            <a:avLst>
              <a:gd name="adj1" fmla="val 49870"/>
              <a:gd name="adj2" fmla="val 5162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endParaRPr lang="ja-JP" altLang="en-US"/>
          </a:p>
        </p:txBody>
      </p:sp>
      <p:pic>
        <p:nvPicPr>
          <p:cNvPr id="20492" name="Picture 12" descr="紅葉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6713" y="2801938"/>
            <a:ext cx="236537" cy="260350"/>
          </a:xfrm>
          <a:prstGeom prst="rect">
            <a:avLst/>
          </a:prstGeom>
          <a:noFill/>
        </p:spPr>
      </p:pic>
      <p:pic>
        <p:nvPicPr>
          <p:cNvPr id="20493" name="Picture 13" descr="紅葉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6713" y="3194050"/>
            <a:ext cx="236537" cy="260350"/>
          </a:xfrm>
          <a:prstGeom prst="rect">
            <a:avLst/>
          </a:prstGeom>
          <a:noFill/>
        </p:spPr>
      </p:pic>
      <p:pic>
        <p:nvPicPr>
          <p:cNvPr id="20494" name="Picture 14" descr="紅葉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6713" y="3587750"/>
            <a:ext cx="236537" cy="260350"/>
          </a:xfrm>
          <a:prstGeom prst="rect">
            <a:avLst/>
          </a:prstGeom>
          <a:noFill/>
        </p:spPr>
      </p:pic>
      <p:pic>
        <p:nvPicPr>
          <p:cNvPr id="20495" name="Picture 15" descr="紅葉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6713" y="3986213"/>
            <a:ext cx="236537" cy="260350"/>
          </a:xfrm>
          <a:prstGeom prst="rect">
            <a:avLst/>
          </a:prstGeom>
          <a:noFill/>
        </p:spPr>
      </p:pic>
      <p:pic>
        <p:nvPicPr>
          <p:cNvPr id="20496" name="Picture 16" descr="紅葉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6713" y="4384675"/>
            <a:ext cx="236537" cy="2603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D45490E7-B24D-4ABC-A5D6-036BB86A3073}" type="slidenum">
              <a:rPr lang="ja-JP" altLang="en-US"/>
              <a:pPr/>
              <a:t>8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23554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u="sng" smtClean="0"/>
              <a:t> </a:t>
            </a:r>
          </a:p>
        </p:txBody>
      </p:sp>
      <p:sp>
        <p:nvSpPr>
          <p:cNvPr id="23555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357188" y="1052513"/>
            <a:ext cx="8329612" cy="5073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000" smtClean="0">
                <a:solidFill>
                  <a:srgbClr val="996633"/>
                </a:solidFill>
                <a:latin typeface="HGP創英角ｺﾞｼｯｸUB" pitchFamily="50" charset="-128"/>
                <a:ea typeface="HGP創英角ｺﾞｼｯｸUB" pitchFamily="50" charset="-128"/>
              </a:rPr>
              <a:t>第一幕</a:t>
            </a:r>
          </a:p>
          <a:p>
            <a:pPr algn="ctr" eaLnBrk="1" hangingPunct="1">
              <a:buFontTx/>
              <a:buNone/>
            </a:pPr>
            <a:r>
              <a:rPr lang="ja-JP" altLang="en-US" smtClean="0">
                <a:solidFill>
                  <a:srgbClr val="996633"/>
                </a:solidFill>
                <a:latin typeface="HGP創英角ｺﾞｼｯｸUB" pitchFamily="50" charset="-128"/>
                <a:ea typeface="HGP創英角ｺﾞｼｯｸUB" pitchFamily="50" charset="-128"/>
              </a:rPr>
              <a:t>（開発に当たってのコンセプト）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FA3F59C6-B0A2-4D7E-ABCA-A6BB3ACB5465}" type="slidenum">
              <a:rPr lang="ja-JP" altLang="en-US"/>
              <a:pPr/>
              <a:t>9</a:t>
            </a:fld>
            <a:endParaRPr lang="en-US" altLang="ja-JP"/>
          </a:p>
          <a:p>
            <a:r>
              <a:rPr lang="ja-JP" altLang="en-US"/>
              <a:t>─</a:t>
            </a:r>
          </a:p>
          <a:p>
            <a:r>
              <a:rPr lang="en-US" altLang="ja-JP"/>
              <a:t>32</a:t>
            </a:r>
          </a:p>
        </p:txBody>
      </p:sp>
      <p:sp>
        <p:nvSpPr>
          <p:cNvPr id="24578" name="タイトル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u="sng" smtClean="0">
                <a:ea typeface="HGP創英角ｺﾞｼｯｸUB" pitchFamily="50" charset="-128"/>
              </a:rPr>
              <a:t>利用者ドメインの定義</a:t>
            </a:r>
          </a:p>
        </p:txBody>
      </p:sp>
      <p:sp>
        <p:nvSpPr>
          <p:cNvPr id="24579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323850" y="963613"/>
            <a:ext cx="5473700" cy="946150"/>
          </a:xfr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 smtClean="0">
                <a:latin typeface="MS UI Gothic" pitchFamily="50" charset="-128"/>
                <a:ea typeface="MS UI Gothic" pitchFamily="50" charset="-128"/>
              </a:rPr>
              <a:t>　「</a:t>
            </a:r>
            <a:r>
              <a:rPr lang="en-US" altLang="ja-JP" sz="2800" smtClean="0">
                <a:latin typeface="MS UI Gothic" pitchFamily="50" charset="-128"/>
                <a:ea typeface="MS UI Gothic" pitchFamily="50" charset="-128"/>
              </a:rPr>
              <a:t>MIDI</a:t>
            </a:r>
            <a:r>
              <a:rPr lang="ja-JP" altLang="en-US" sz="2800" smtClean="0">
                <a:latin typeface="MS UI Gothic" pitchFamily="50" charset="-128"/>
                <a:ea typeface="MS UI Gothic" pitchFamily="50" charset="-128"/>
              </a:rPr>
              <a:t>好き、コンピュータ好き」よりも、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 smtClean="0">
                <a:latin typeface="MS UI Gothic" pitchFamily="50" charset="-128"/>
                <a:ea typeface="MS UI Gothic" pitchFamily="50" charset="-128"/>
              </a:rPr>
              <a:t>　むしろ「音楽好き」を想定</a:t>
            </a:r>
          </a:p>
        </p:txBody>
      </p:sp>
      <p:pic>
        <p:nvPicPr>
          <p:cNvPr id="24580" name="Picture 4" descr="cha_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876425"/>
            <a:ext cx="359727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730625" y="2503488"/>
            <a:ext cx="159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1600" b="1">
                <a:solidFill>
                  <a:srgbClr val="CC3399"/>
                </a:solidFill>
                <a:ea typeface="MS UI Gothic" pitchFamily="50" charset="-128"/>
              </a:rPr>
              <a:t>コンピュータが好き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022850" y="4191000"/>
            <a:ext cx="1166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1600" b="1">
                <a:solidFill>
                  <a:srgbClr val="003399"/>
                </a:solidFill>
                <a:ea typeface="MS UI Gothic" pitchFamily="50" charset="-128"/>
              </a:rPr>
              <a:t>ＭＩＤＩが好き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901950" y="4191000"/>
            <a:ext cx="111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1600" b="1">
                <a:solidFill>
                  <a:srgbClr val="336600"/>
                </a:solidFill>
                <a:ea typeface="MS UI Gothic" pitchFamily="50" charset="-128"/>
              </a:rPr>
              <a:t>音楽が好き</a:t>
            </a:r>
          </a:p>
        </p:txBody>
      </p: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4329113" y="2074863"/>
            <a:ext cx="3702050" cy="1717675"/>
            <a:chOff x="2755" y="1299"/>
            <a:chExt cx="2511" cy="1165"/>
          </a:xfrm>
        </p:grpSpPr>
        <p:sp>
          <p:nvSpPr>
            <p:cNvPr id="24585" name="AutoShape 9"/>
            <p:cNvSpPr>
              <a:spLocks noChangeArrowheads="1"/>
            </p:cNvSpPr>
            <p:nvPr/>
          </p:nvSpPr>
          <p:spPr bwMode="auto">
            <a:xfrm>
              <a:off x="2755" y="2217"/>
              <a:ext cx="260" cy="247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auto">
            <a:xfrm>
              <a:off x="2888" y="1545"/>
              <a:ext cx="2311" cy="796"/>
            </a:xfrm>
            <a:custGeom>
              <a:avLst/>
              <a:gdLst/>
              <a:ahLst/>
              <a:cxnLst>
                <a:cxn ang="0">
                  <a:pos x="0" y="796"/>
                </a:cxn>
                <a:cxn ang="0">
                  <a:pos x="955" y="0"/>
                </a:cxn>
                <a:cxn ang="0">
                  <a:pos x="2220" y="0"/>
                </a:cxn>
              </a:cxnLst>
              <a:rect l="0" t="0" r="r" b="b"/>
              <a:pathLst>
                <a:path w="2220" h="796">
                  <a:moveTo>
                    <a:pt x="0" y="796"/>
                  </a:moveTo>
                  <a:lnTo>
                    <a:pt x="955" y="0"/>
                  </a:lnTo>
                  <a:lnTo>
                    <a:pt x="222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3817" y="1299"/>
              <a:ext cx="14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000">
                  <a:latin typeface="MS UI Gothic" pitchFamily="50" charset="-128"/>
                  <a:ea typeface="MS UI Gothic" pitchFamily="50" charset="-128"/>
                </a:rPr>
                <a:t>通常の</a:t>
              </a:r>
              <a:r>
                <a:rPr lang="en-US" altLang="ja-JP" sz="2000">
                  <a:latin typeface="MS UI Gothic" pitchFamily="50" charset="-128"/>
                  <a:ea typeface="MS UI Gothic" pitchFamily="50" charset="-128"/>
                </a:rPr>
                <a:t>DTM</a:t>
              </a:r>
              <a:r>
                <a:rPr lang="ja-JP" altLang="en-US" sz="2000">
                  <a:latin typeface="MS UI Gothic" pitchFamily="50" charset="-128"/>
                  <a:ea typeface="MS UI Gothic" pitchFamily="50" charset="-128"/>
                </a:rPr>
                <a:t>ドメイン</a:t>
              </a:r>
            </a:p>
          </p:txBody>
        </p:sp>
      </p:grpSp>
      <p:grpSp>
        <p:nvGrpSpPr>
          <p:cNvPr id="24602" name="Group 26"/>
          <p:cNvGrpSpPr>
            <a:grpSpLocks/>
          </p:cNvGrpSpPr>
          <p:nvPr/>
        </p:nvGrpSpPr>
        <p:grpSpPr bwMode="auto">
          <a:xfrm>
            <a:off x="793750" y="2640013"/>
            <a:ext cx="3578225" cy="1343025"/>
            <a:chOff x="350" y="1845"/>
            <a:chExt cx="2427" cy="911"/>
          </a:xfrm>
        </p:grpSpPr>
        <p:grpSp>
          <p:nvGrpSpPr>
            <p:cNvPr id="24598" name="Group 22"/>
            <p:cNvGrpSpPr>
              <a:grpSpLocks/>
            </p:cNvGrpSpPr>
            <p:nvPr/>
          </p:nvGrpSpPr>
          <p:grpSpPr bwMode="auto">
            <a:xfrm>
              <a:off x="350" y="1845"/>
              <a:ext cx="2115" cy="911"/>
              <a:chOff x="310" y="1645"/>
              <a:chExt cx="2115" cy="911"/>
            </a:xfrm>
          </p:grpSpPr>
          <p:sp>
            <p:nvSpPr>
              <p:cNvPr id="24586" name="AutoShape 10"/>
              <p:cNvSpPr>
                <a:spLocks noChangeArrowheads="1"/>
              </p:cNvSpPr>
              <p:nvPr/>
            </p:nvSpPr>
            <p:spPr bwMode="auto">
              <a:xfrm>
                <a:off x="2165" y="2309"/>
                <a:ext cx="260" cy="247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589" name="Freeform 13"/>
              <p:cNvSpPr>
                <a:spLocks/>
              </p:cNvSpPr>
              <p:nvPr/>
            </p:nvSpPr>
            <p:spPr bwMode="auto">
              <a:xfrm flipH="1">
                <a:off x="371" y="1890"/>
                <a:ext cx="1925" cy="546"/>
              </a:xfrm>
              <a:custGeom>
                <a:avLst/>
                <a:gdLst/>
                <a:ahLst/>
                <a:cxnLst>
                  <a:cxn ang="0">
                    <a:pos x="0" y="796"/>
                  </a:cxn>
                  <a:cxn ang="0">
                    <a:pos x="955" y="0"/>
                  </a:cxn>
                  <a:cxn ang="0">
                    <a:pos x="2220" y="0"/>
                  </a:cxn>
                </a:cxnLst>
                <a:rect l="0" t="0" r="r" b="b"/>
                <a:pathLst>
                  <a:path w="2220" h="796">
                    <a:moveTo>
                      <a:pt x="0" y="796"/>
                    </a:moveTo>
                    <a:lnTo>
                      <a:pt x="955" y="0"/>
                    </a:lnTo>
                    <a:lnTo>
                      <a:pt x="222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91" name="Text Box 15"/>
              <p:cNvSpPr txBox="1">
                <a:spLocks noChangeArrowheads="1"/>
              </p:cNvSpPr>
              <p:nvPr/>
            </p:nvSpPr>
            <p:spPr bwMode="auto">
              <a:xfrm>
                <a:off x="310" y="1645"/>
                <a:ext cx="114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000">
                    <a:latin typeface="MS UI Gothic" pitchFamily="50" charset="-128"/>
                    <a:ea typeface="MS UI Gothic" pitchFamily="50" charset="-128"/>
                  </a:rPr>
                  <a:t>Muse</a:t>
                </a:r>
                <a:r>
                  <a:rPr lang="ja-JP" altLang="en-US" sz="2000">
                    <a:latin typeface="MS UI Gothic" pitchFamily="50" charset="-128"/>
                    <a:ea typeface="MS UI Gothic" pitchFamily="50" charset="-128"/>
                  </a:rPr>
                  <a:t>のドメイン</a:t>
                </a:r>
              </a:p>
            </p:txBody>
          </p:sp>
        </p:grpSp>
        <p:sp>
          <p:nvSpPr>
            <p:cNvPr id="24600" name="AutoShape 24"/>
            <p:cNvSpPr>
              <a:spLocks noChangeArrowheads="1"/>
            </p:cNvSpPr>
            <p:nvPr/>
          </p:nvSpPr>
          <p:spPr bwMode="auto">
            <a:xfrm rot="-874698">
              <a:off x="2456" y="2511"/>
              <a:ext cx="321" cy="171"/>
            </a:xfrm>
            <a:prstGeom prst="leftArrow">
              <a:avLst>
                <a:gd name="adj1" fmla="val 32824"/>
                <a:gd name="adj2" fmla="val 831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4603" name="テキスト プレースホルダ 2"/>
          <p:cNvSpPr>
            <a:spLocks/>
          </p:cNvSpPr>
          <p:nvPr/>
        </p:nvSpPr>
        <p:spPr bwMode="auto">
          <a:xfrm>
            <a:off x="2314575" y="5267325"/>
            <a:ext cx="61483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>
                <a:latin typeface="MS UI Gothic" pitchFamily="50" charset="-128"/>
                <a:ea typeface="MS UI Gothic" pitchFamily="50" charset="-128"/>
              </a:rPr>
              <a:t>　つまり、いわゆる一つの「楽器」であること。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3" grpId="0"/>
    </p:bldLst>
  </p:timing>
</p:sld>
</file>

<file path=ppt/theme/theme1.xml><?xml version="1.0" encoding="utf-8"?>
<a:theme xmlns:a="http://schemas.openxmlformats.org/drawingml/2006/main" name="スライドマスタT30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1413</Words>
  <Application>Microsoft Office PowerPoint</Application>
  <PresentationFormat>画面に合わせる (4:3)</PresentationFormat>
  <Paragraphs>460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32</vt:i4>
      </vt:variant>
    </vt:vector>
  </HeadingPairs>
  <TitlesOfParts>
    <vt:vector size="45" baseType="lpstr">
      <vt:lpstr>Arial</vt:lpstr>
      <vt:lpstr>ＭＳ Ｐゴシック</vt:lpstr>
      <vt:lpstr>Calibri</vt:lpstr>
      <vt:lpstr>HGP創英角ｺﾞｼｯｸUB</vt:lpstr>
      <vt:lpstr>MS UI Gothic</vt:lpstr>
      <vt:lpstr>Times New Roman</vt:lpstr>
      <vt:lpstr>Century</vt:lpstr>
      <vt:lpstr>Cooper Black</vt:lpstr>
      <vt:lpstr>Courier New</vt:lpstr>
      <vt:lpstr>ＭＳ ゴシック</vt:lpstr>
      <vt:lpstr>Georgia</vt:lpstr>
      <vt:lpstr>スライドマスタT30</vt:lpstr>
      <vt:lpstr>標準デザイン</vt:lpstr>
      <vt:lpstr>テキストで音楽を操る方法 ～ Muse活用術 ～</vt:lpstr>
      <vt:lpstr>自己紹介</vt:lpstr>
      <vt:lpstr>本日のアジェンダ</vt:lpstr>
      <vt:lpstr> </vt:lpstr>
      <vt:lpstr>　</vt:lpstr>
      <vt:lpstr>Ｍｕｓｅの特徴</vt:lpstr>
      <vt:lpstr>開発経緯と現状</vt:lpstr>
      <vt:lpstr> </vt:lpstr>
      <vt:lpstr>利用者ドメインの定義</vt:lpstr>
      <vt:lpstr>ＭＩＤＩ用語や１６進表記を極力排除</vt:lpstr>
      <vt:lpstr>文法はシンプルで一貫性があること</vt:lpstr>
      <vt:lpstr>外観は簡素にまとめる</vt:lpstr>
      <vt:lpstr>開発環境について</vt:lpstr>
      <vt:lpstr> </vt:lpstr>
      <vt:lpstr>ソフトウェア構成</vt:lpstr>
      <vt:lpstr>視覚効果制御部</vt:lpstr>
      <vt:lpstr>情報提示部</vt:lpstr>
      <vt:lpstr>ミュージング補助機能</vt:lpstr>
      <vt:lpstr>スライド 19</vt:lpstr>
      <vt:lpstr> </vt:lpstr>
      <vt:lpstr>他のＭＭＬとはチョッピリ違う点</vt:lpstr>
      <vt:lpstr>入力効率を意識した点</vt:lpstr>
      <vt:lpstr>記法の統一感を重視した点</vt:lpstr>
      <vt:lpstr>スライド 24</vt:lpstr>
      <vt:lpstr> </vt:lpstr>
      <vt:lpstr>ＭｕｓｅＷｏｒｌｄ</vt:lpstr>
      <vt:lpstr>Ｖｅｃｔｏｒ （Ｍｕｓｅ専用カテゴリ）</vt:lpstr>
      <vt:lpstr>ＭｕｓｅＷｉｋｉ</vt:lpstr>
      <vt:lpstr>ニコニコ動画 （Ｍｕｓｅ投稿）</vt:lpstr>
      <vt:lpstr>思索の散歩道</vt:lpstr>
      <vt:lpstr>Ｍｕｓｅの特性を生かした作品たちの一例</vt:lpstr>
      <vt:lpstr>スライド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テキストで音楽を操る方法 ～ Muse活用術 ～</dc:title>
  <dc:creator>kato</dc:creator>
  <cp:lastModifiedBy>Hatsune, Akira</cp:lastModifiedBy>
  <cp:revision>185</cp:revision>
  <dcterms:created xsi:type="dcterms:W3CDTF">2009-02-06T05:13:49Z</dcterms:created>
  <dcterms:modified xsi:type="dcterms:W3CDTF">2009-04-25T06:12:44Z</dcterms:modified>
</cp:coreProperties>
</file>