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68" r:id="rId2"/>
    <p:sldId id="266" r:id="rId3"/>
    <p:sldId id="269" r:id="rId4"/>
    <p:sldId id="270" r:id="rId5"/>
    <p:sldId id="278" r:id="rId6"/>
    <p:sldId id="279" r:id="rId7"/>
    <p:sldId id="271" r:id="rId8"/>
    <p:sldId id="272" r:id="rId9"/>
    <p:sldId id="283" r:id="rId10"/>
    <p:sldId id="284" r:id="rId11"/>
    <p:sldId id="280" r:id="rId12"/>
    <p:sldId id="273" r:id="rId13"/>
    <p:sldId id="276" r:id="rId14"/>
    <p:sldId id="274" r:id="rId15"/>
    <p:sldId id="281" r:id="rId16"/>
    <p:sldId id="282" r:id="rId17"/>
    <p:sldId id="277" r:id="rId18"/>
    <p:sldId id="275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FF99"/>
    <a:srgbClr val="FF99CC"/>
    <a:srgbClr val="00CCFF"/>
    <a:srgbClr val="9966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73" autoAdjust="0"/>
    <p:restoredTop sz="94660"/>
  </p:normalViewPr>
  <p:slideViewPr>
    <p:cSldViewPr>
      <p:cViewPr varScale="1">
        <p:scale>
          <a:sx n="70" d="100"/>
          <a:sy n="70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111A16FA-D5D2-4E90-A972-6FE869B43015}" type="datetimeFigureOut">
              <a:rPr lang="ja-JP" altLang="en-US"/>
              <a:pPr>
                <a:defRPr/>
              </a:pPr>
              <a:t>2008/9/13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F8D751FF-EF56-4DC5-85F3-11A0E0B2A7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</a:t>
            </a:r>
            <a:r>
              <a:rPr kumimoji="0" lang="ja-JP" altLang="en-US" sz="2300" dirty="0">
                <a:solidFill>
                  <a:schemeClr val="tx2"/>
                </a:solidFill>
              </a:rPr>
              <a:t>大阪勉強会 </a:t>
            </a:r>
            <a:r>
              <a:rPr kumimoji="0" lang="en-US" altLang="ja-JP" sz="2300">
                <a:solidFill>
                  <a:schemeClr val="tx2"/>
                </a:solidFill>
              </a:rPr>
              <a:t>#18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215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ism.or.j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mr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ja-JP" altLang="en-US"/>
              <a:t>自閉症.</a:t>
            </a:r>
            <a:r>
              <a:rPr lang="en-US" altLang="ja-JP"/>
              <a:t>hack</a:t>
            </a:r>
            <a:endParaRPr lang="ja-JP" altLang="en-US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ja-JP" altLang="en-US"/>
              <a:t>自閉症ってなんだ？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②自閉症ってなに？ （身体）</a:t>
            </a:r>
            <a:endParaRPr lang="ja-JP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身体、感覚</a:t>
            </a:r>
          </a:p>
          <a:p>
            <a:pPr lvl="1"/>
            <a:r>
              <a:rPr lang="ja-JP" altLang="en-US"/>
              <a:t>耳が聞こえないんじゃね？</a:t>
            </a:r>
          </a:p>
          <a:p>
            <a:pPr lvl="1"/>
            <a:endParaRPr lang="ja-JP" altLang="en-US"/>
          </a:p>
          <a:p>
            <a:pPr lvl="1"/>
            <a:endParaRPr lang="ja-JP" altLang="en-US"/>
          </a:p>
          <a:p>
            <a:pPr lvl="1"/>
            <a:r>
              <a:rPr lang="ja-JP" altLang="en-US"/>
              <a:t>目を合わせることが、なぜかできない？</a:t>
            </a:r>
            <a:endParaRPr lang="en-US" altLang="ja-JP"/>
          </a:p>
          <a:p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②自閉症ってなに？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私個人の意見としては、自閉症は欠損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自閉症を受け入れられるかどうかが鍵</a:t>
            </a:r>
          </a:p>
          <a:p>
            <a:pPr lvl="1">
              <a:buFontTx/>
              <a:buNone/>
            </a:pPr>
            <a:endParaRPr lang="ja-JP" altLang="en-US"/>
          </a:p>
          <a:p>
            <a:pPr lvl="1"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③自閉症についての勘違い（基本）</a:t>
            </a:r>
            <a:endParaRPr lang="en-US" altLang="ja-JP" u="sng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38200" y="800100"/>
            <a:ext cx="195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/>
              <a:t>治るの？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5875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水銀、キレート療法</a:t>
            </a:r>
            <a:endParaRPr lang="en-US" altLang="ja-JP" sz="12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62000" y="2057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軽度三角頭蓋手術</a:t>
            </a:r>
            <a:endParaRPr lang="en-US" altLang="ja-JP" b="1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38200" y="25146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GFCF</a:t>
            </a:r>
            <a:r>
              <a:rPr lang="ja-JP" altLang="en-US"/>
              <a:t>ダイエット</a:t>
            </a:r>
          </a:p>
        </p:txBody>
      </p:sp>
      <p:sp>
        <p:nvSpPr>
          <p:cNvPr id="29707" name="AutoShape 11"/>
          <p:cNvSpPr>
            <a:spLocks/>
          </p:cNvSpPr>
          <p:nvPr/>
        </p:nvSpPr>
        <p:spPr bwMode="auto">
          <a:xfrm>
            <a:off x="2819400" y="16764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108325" y="1317625"/>
            <a:ext cx="514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b="1"/>
              <a:t>こんな学会からはまだ認められていない療法がある</a:t>
            </a:r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3200400" y="1905000"/>
            <a:ext cx="3805238" cy="1112838"/>
            <a:chOff x="2016" y="1200"/>
            <a:chExt cx="2397" cy="701"/>
          </a:xfrm>
        </p:grpSpPr>
        <p:sp>
          <p:nvSpPr>
            <p:cNvPr id="29709" name="AutoShape 13"/>
            <p:cNvSpPr>
              <a:spLocks noChangeArrowheads="1"/>
            </p:cNvSpPr>
            <p:nvPr/>
          </p:nvSpPr>
          <p:spPr bwMode="auto">
            <a:xfrm>
              <a:off x="2784" y="1200"/>
              <a:ext cx="288" cy="384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3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 sz="3200"/>
                <a:t>でもやっぱり治らない</a:t>
              </a:r>
            </a:p>
          </p:txBody>
        </p:sp>
      </p:grp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838200" y="3581400"/>
            <a:ext cx="634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/>
              <a:t>医者に行けばよくなるんでしょ？</a:t>
            </a:r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1411288" y="4267200"/>
            <a:ext cx="4989512" cy="1112838"/>
            <a:chOff x="313" y="2688"/>
            <a:chExt cx="3143" cy="701"/>
          </a:xfrm>
        </p:grpSpPr>
        <p:sp>
          <p:nvSpPr>
            <p:cNvPr id="29715" name="AutoShape 19"/>
            <p:cNvSpPr>
              <a:spLocks noChangeArrowheads="1"/>
            </p:cNvSpPr>
            <p:nvPr/>
          </p:nvSpPr>
          <p:spPr bwMode="auto">
            <a:xfrm>
              <a:off x="1680" y="2688"/>
              <a:ext cx="288" cy="384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313" y="3024"/>
              <a:ext cx="31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 sz="3200"/>
                <a:t>良くなりません、今のところ。</a:t>
              </a:r>
            </a:p>
          </p:txBody>
        </p:sp>
      </p:grp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096000" y="5029200"/>
            <a:ext cx="254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4800">
                <a:solidFill>
                  <a:srgbClr val="FF3300"/>
                </a:solidFill>
              </a:rPr>
              <a:t>定説です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③自閉症についての勘違い（応用）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観察と、治療ではない療育</a:t>
            </a:r>
          </a:p>
          <a:p>
            <a:pPr lvl="1"/>
            <a:r>
              <a:rPr lang="ja-JP" altLang="en-US"/>
              <a:t>何はなくともまずは観察</a:t>
            </a:r>
          </a:p>
          <a:p>
            <a:pPr lvl="1"/>
            <a:r>
              <a:rPr lang="ja-JP" altLang="en-US"/>
              <a:t>療育なのだよ。教育なのだよ</a:t>
            </a:r>
            <a:br>
              <a:rPr lang="ja-JP" altLang="en-US"/>
            </a:br>
            <a:r>
              <a:rPr lang="ja-JP" altLang="en-US"/>
              <a:t/>
            </a:r>
            <a:br>
              <a:rPr lang="ja-JP" altLang="en-US"/>
            </a:br>
            <a:r>
              <a:rPr lang="ja-JP" altLang="en-US"/>
              <a:t>		</a:t>
            </a:r>
          </a:p>
          <a:p>
            <a:r>
              <a:rPr lang="ja-JP" altLang="en-US"/>
              <a:t>ラッピング</a:t>
            </a:r>
          </a:p>
          <a:p>
            <a:pPr lvl="1"/>
            <a:r>
              <a:rPr lang="ja-JP" altLang="en-US"/>
              <a:t>ラッパ関数を思い浮かべる</a:t>
            </a:r>
          </a:p>
          <a:p>
            <a:pPr lvl="1"/>
            <a:r>
              <a:rPr lang="ja-JP" altLang="en-US"/>
              <a:t>インターフェイスを整える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ja-JP" altLang="en-US" u="sng"/>
              <a:t>④自閉症への対応は？（言葉）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20738" y="1082675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3300"/>
                </a:solidFill>
              </a:rPr>
              <a:t>言葉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20825" y="1752600"/>
            <a:ext cx="640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短く、はっきりと、そして全てのことに選択肢を。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51054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ja-JP" altLang="en-US"/>
              <a:t>フローチャートなんか最適じゃないか？</a:t>
            </a:r>
          </a:p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ja-JP" altLang="en-US"/>
              <a:t>白黒をはっきりさせる。灰色を持ち込まない</a:t>
            </a:r>
          </a:p>
          <a:p>
            <a:r>
              <a:rPr lang="ja-JP" altLang="en-US"/>
              <a:t>「～します（命令）」</a:t>
            </a:r>
          </a:p>
          <a:p>
            <a:r>
              <a:rPr lang="ja-JP" altLang="en-US"/>
              <a:t>「～しましょう（誘導）」</a:t>
            </a:r>
          </a:p>
          <a:p>
            <a:r>
              <a:rPr lang="ja-JP" altLang="en-US"/>
              <a:t>「～しますか？（提案）」</a:t>
            </a:r>
          </a:p>
          <a:p>
            <a:r>
              <a:rPr lang="ja-JP" altLang="en-US"/>
              <a:t>画一的な言い方をする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④自閉症への対応は？（心）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3300"/>
                </a:solidFill>
              </a:rPr>
              <a:t>心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508125" y="2232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660525" y="3411538"/>
            <a:ext cx="41338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/>
              <a:t>基本は、一対一の関係に持ち込む。</a:t>
            </a:r>
            <a:br>
              <a:rPr lang="ja-JP" altLang="en-US"/>
            </a:br>
            <a:r>
              <a:rPr lang="ja-JP" altLang="en-US"/>
              <a:t>　（みんな～しようね、的な言い方はだめ）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続けて二度怒らない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どうしてこうするのかを説明すること。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できるだけ怒鳴らない（緊急回避は別）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371600" y="1676400"/>
            <a:ext cx="6403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パニックにさせない。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そいつを笑うな。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ダメなことはだめ。でも、こちらがキレない。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④自閉症への対応は？（身体）</a:t>
            </a:r>
          </a:p>
        </p:txBody>
      </p:sp>
      <p:sp>
        <p:nvSpPr>
          <p:cNvPr id="40964" name="Text Box 6148"/>
          <p:cNvSpPr txBox="1">
            <a:spLocks noChangeArrowheads="1"/>
          </p:cNvSpPr>
          <p:nvPr/>
        </p:nvSpPr>
        <p:spPr bwMode="auto">
          <a:xfrm>
            <a:off x="817563" y="990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3300"/>
                </a:solidFill>
              </a:rPr>
              <a:t>身体</a:t>
            </a:r>
          </a:p>
        </p:txBody>
      </p:sp>
      <p:sp>
        <p:nvSpPr>
          <p:cNvPr id="40965" name="Text Box 6149"/>
          <p:cNvSpPr txBox="1">
            <a:spLocks noChangeArrowheads="1"/>
          </p:cNvSpPr>
          <p:nvPr/>
        </p:nvSpPr>
        <p:spPr bwMode="auto">
          <a:xfrm>
            <a:off x="1520825" y="1662113"/>
            <a:ext cx="640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全てマニュアルであることもある。</a:t>
            </a:r>
            <a:br>
              <a:rPr lang="ja-JP" altLang="en-US" sz="2400"/>
            </a:br>
            <a:r>
              <a:rPr lang="ja-JP" altLang="en-US" sz="2400"/>
              <a:t>最低ラインから考える。</a:t>
            </a:r>
          </a:p>
        </p:txBody>
      </p:sp>
      <p:sp>
        <p:nvSpPr>
          <p:cNvPr id="40967" name="Text Box 6151"/>
          <p:cNvSpPr txBox="1">
            <a:spLocks noChangeArrowheads="1"/>
          </p:cNvSpPr>
          <p:nvPr/>
        </p:nvSpPr>
        <p:spPr bwMode="auto">
          <a:xfrm>
            <a:off x="1660525" y="3411538"/>
            <a:ext cx="5483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/>
              <a:t>時間をきっちり守ってやらせる。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何が快、不快なのかを知っておく</a:t>
            </a:r>
          </a:p>
          <a:p>
            <a:pPr>
              <a:buFont typeface="Wingdings" pitchFamily="2" charset="2"/>
              <a:buChar char="l"/>
            </a:pPr>
            <a:r>
              <a:rPr lang="ja-JP" altLang="en-US"/>
              <a:t>やらせてみる。そしてやらせるからには、成功体験を。</a:t>
            </a:r>
            <a:br>
              <a:rPr lang="ja-JP" altLang="en-US"/>
            </a:br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⑤最後に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27125" y="1392238"/>
            <a:ext cx="4271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/>
              <a:t>初めてのセッションでしたが、</a:t>
            </a:r>
          </a:p>
          <a:p>
            <a:r>
              <a:rPr lang="ja-JP" altLang="en-US" sz="2400"/>
              <a:t>楽しめていただけたでしょうか？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219200" y="2514600"/>
            <a:ext cx="6508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/>
              <a:t>技術ネタではないけども、</a:t>
            </a:r>
          </a:p>
          <a:p>
            <a:r>
              <a:rPr lang="ja-JP" altLang="en-US" sz="2400"/>
              <a:t>タイトル通りにハックできてるとはいえないけども、</a:t>
            </a:r>
          </a:p>
          <a:p>
            <a:r>
              <a:rPr lang="ja-JP" altLang="en-US" sz="2400"/>
              <a:t>自閉症について少し理解が頂ければ</a:t>
            </a:r>
          </a:p>
          <a:p>
            <a:r>
              <a:rPr lang="ja-JP" altLang="en-US" sz="2400"/>
              <a:t>やってよかったなーと思います。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参考</a:t>
            </a:r>
            <a:r>
              <a:rPr lang="en-US" altLang="ja-JP" u="sng"/>
              <a:t>URL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800" b="1"/>
              <a:t>日本自閉症協会</a:t>
            </a:r>
            <a:br>
              <a:rPr lang="ja-JP" altLang="en-US" sz="1800" b="1"/>
            </a:br>
            <a:r>
              <a:rPr lang="en-US" altLang="ja-JP" sz="1800" b="1">
                <a:hlinkClick r:id="rId2"/>
              </a:rPr>
              <a:t>http://www.autism.or.jp/</a:t>
            </a:r>
            <a:endParaRPr lang="en-US" altLang="ja-JP" sz="1800" b="1"/>
          </a:p>
          <a:p>
            <a:endParaRPr lang="ja-JP" altLang="en-US" sz="1800" b="1"/>
          </a:p>
          <a:p>
            <a:r>
              <a:rPr lang="ja-JP" altLang="en-US" sz="1800" b="1"/>
              <a:t>水銀、キレート療法</a:t>
            </a:r>
            <a:r>
              <a:rPr lang="ja-JP" altLang="en-US" sz="1800"/>
              <a:t> </a:t>
            </a:r>
            <a:r>
              <a:rPr lang="en-US" altLang="ja-JP" sz="1800"/>
              <a:t>http://asdnews.at.infoseek.co.jp/</a:t>
            </a:r>
            <a:br>
              <a:rPr lang="en-US" altLang="ja-JP" sz="1800"/>
            </a:br>
            <a:r>
              <a:rPr lang="ja-JP" altLang="en-US" sz="1800"/>
              <a:t>これについての学会からの正式表明 </a:t>
            </a:r>
            <a:br>
              <a:rPr lang="ja-JP" altLang="en-US" sz="1800"/>
            </a:br>
            <a:r>
              <a:rPr lang="en-US" altLang="ja-JP" sz="1800"/>
              <a:t>http://child-neuro-jp.org/visitor/iken2/4.html</a:t>
            </a:r>
          </a:p>
          <a:p>
            <a:endParaRPr lang="ja-JP" altLang="en-US" sz="1800"/>
          </a:p>
          <a:p>
            <a:r>
              <a:rPr lang="ja-JP" altLang="en-US" sz="1800"/>
              <a:t>日本児童青年精神医学会</a:t>
            </a:r>
            <a:br>
              <a:rPr lang="ja-JP" altLang="en-US" sz="1800"/>
            </a:br>
            <a:r>
              <a:rPr lang="ja-JP" altLang="en-US" sz="1800"/>
              <a:t>軽度三角頭蓋の外科手術に関する見解</a:t>
            </a:r>
            <a:br>
              <a:rPr lang="ja-JP" altLang="en-US" sz="1800"/>
            </a:br>
            <a:r>
              <a:rPr lang="en-US" altLang="ja-JP" sz="1800"/>
              <a:t>http://wwwsoc.nii.ac.jp/jscap/topics.htm</a:t>
            </a:r>
            <a:br>
              <a:rPr lang="en-US" altLang="ja-JP" sz="1800"/>
            </a:br>
            <a:endParaRPr lang="en-US" altLang="ja-JP" sz="1800"/>
          </a:p>
          <a:p>
            <a:r>
              <a:rPr lang="en-US" altLang="ja-JP" sz="1800"/>
              <a:t>GFCF</a:t>
            </a:r>
            <a:r>
              <a:rPr lang="ja-JP" altLang="en-US" sz="1800"/>
              <a:t>ダイエット</a:t>
            </a:r>
            <a:br>
              <a:rPr lang="ja-JP" altLang="en-US" sz="1800"/>
            </a:br>
            <a:r>
              <a:rPr lang="en-US" altLang="ja-JP" sz="1800"/>
              <a:t>http://www.geocities.jp/darabojp/gfcf.html</a:t>
            </a:r>
            <a:endParaRPr lang="ja-JP" altLang="en-US" sz="1800"/>
          </a:p>
          <a:p>
            <a:endParaRPr lang="ja-JP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ja-JP" u="sng"/>
              <a:t>自己紹介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ja-JP"/>
              <a:t>名前：Mr.T</a:t>
            </a:r>
            <a:endParaRPr lang="en-US" altLang="ja-JP"/>
          </a:p>
          <a:p>
            <a:r>
              <a:rPr lang="ja-JP" altLang="en-US"/>
              <a:t>職業：社内システム屋</a:t>
            </a:r>
          </a:p>
          <a:p>
            <a:r>
              <a:rPr lang="ja-JP" altLang="en-US"/>
              <a:t>飛行機：嫌い。飛行機だけはカンベンな。</a:t>
            </a:r>
          </a:p>
          <a:p>
            <a:r>
              <a:rPr lang="ja-JP" altLang="en-US"/>
              <a:t>猫：まる、もろ、にゃんざぶろう</a:t>
            </a:r>
          </a:p>
          <a:p>
            <a:r>
              <a:rPr lang="en-US" altLang="ja-JP"/>
              <a:t>blog：</a:t>
            </a:r>
            <a:r>
              <a:rPr lang="en-US" altLang="ja-JP">
                <a:hlinkClick r:id="rId2"/>
              </a:rPr>
              <a:t>http://blogs.wankuma.com/mrt/</a:t>
            </a:r>
            <a:endParaRPr lang="en-US" altLang="ja-JP"/>
          </a:p>
          <a:p>
            <a:pPr lvl="2">
              <a:buFontTx/>
              <a:buNone/>
            </a:pPr>
            <a:r>
              <a:rPr lang="ja-JP" altLang="en-US" sz="1800" b="1"/>
              <a:t>「ずっと嫁のターン」</a:t>
            </a:r>
            <a:r>
              <a:rPr lang="ja-JP" altLang="en-US" sz="1800"/>
              <a:t>という不定期連載エントリ書いてます。</a:t>
            </a:r>
            <a:endParaRPr lang="ja-JP" altLang="en-US"/>
          </a:p>
          <a:p>
            <a:pPr lvl="2"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本日のお話の流れ</a:t>
            </a:r>
          </a:p>
        </p:txBody>
      </p:sp>
      <p:sp>
        <p:nvSpPr>
          <p:cNvPr id="22531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circleNumDbPlain"/>
            </a:pPr>
            <a:r>
              <a:rPr lang="ja-JP" altLang="en-US"/>
              <a:t>自閉症って知ってますか？</a:t>
            </a:r>
          </a:p>
          <a:p>
            <a:pPr marL="609600" indent="-609600">
              <a:buFontTx/>
              <a:buAutoNum type="circleNumDbPlain"/>
            </a:pPr>
            <a:r>
              <a:rPr lang="ja-JP" altLang="en-US"/>
              <a:t>自閉症ってどんなの？</a:t>
            </a:r>
          </a:p>
          <a:p>
            <a:pPr marL="609600" indent="-609600">
              <a:buFontTx/>
              <a:buAutoNum type="circleNumDbPlain"/>
            </a:pPr>
            <a:r>
              <a:rPr lang="ja-JP" altLang="en-US"/>
              <a:t>自閉症についての勘違い</a:t>
            </a:r>
          </a:p>
          <a:p>
            <a:pPr marL="609600" indent="-609600">
              <a:buFontTx/>
              <a:buAutoNum type="circleNumDbPlain"/>
            </a:pPr>
            <a:r>
              <a:rPr lang="ja-JP" altLang="en-US"/>
              <a:t>自閉症への対応は？</a:t>
            </a:r>
          </a:p>
          <a:p>
            <a:pPr marL="609600" indent="-609600">
              <a:buFontTx/>
              <a:buAutoNum type="circleNumDbPlain"/>
            </a:pPr>
            <a:r>
              <a:rPr lang="ja-JP" altLang="en-US"/>
              <a:t>最後に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①自閉症って知ってますか？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1385887"/>
          </a:xfrm>
        </p:spPr>
        <p:txBody>
          <a:bodyPr/>
          <a:lstStyle/>
          <a:p>
            <a:r>
              <a:rPr lang="ja-JP" altLang="en-US" sz="2800"/>
              <a:t>自閉症（じへいしょう、</a:t>
            </a:r>
            <a:r>
              <a:rPr lang="en-US" altLang="ja-JP" sz="2800"/>
              <a:t>Autism）</a:t>
            </a:r>
            <a:r>
              <a:rPr lang="ja-JP" altLang="en-US" sz="2800"/>
              <a:t>は社会性や他者とのコミュニケーション能力の発達が遅滞する発達障害の一種、先天性の脳機能障害である。</a:t>
            </a:r>
            <a:endParaRPr lang="ja-JP" altLang="en-US" sz="2800" i="1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31950" y="2438400"/>
            <a:ext cx="6311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600" i="1"/>
              <a:t>Wikipedia</a:t>
            </a:r>
            <a:r>
              <a:rPr lang="ja-JP" altLang="en-US" sz="1600" i="1"/>
              <a:t>からの引用</a:t>
            </a:r>
          </a:p>
          <a:p>
            <a:r>
              <a:rPr lang="en-US" altLang="ja-JP" sz="1600" i="1"/>
              <a:t>http://ja.wikipedia.org/wiki/%E8%87%AA%E9%96%89%E7%97%87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828800" y="4159250"/>
            <a:ext cx="5119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地球生まれの宇宙人です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人数比較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990600"/>
          </a:xfrm>
        </p:spPr>
        <p:txBody>
          <a:bodyPr/>
          <a:lstStyle/>
          <a:p>
            <a:r>
              <a:rPr lang="ja-JP" altLang="en-US" sz="1800"/>
              <a:t>例えば、</a:t>
            </a:r>
            <a:r>
              <a:rPr lang="en-US" altLang="ja-JP" sz="1800"/>
              <a:t>C</a:t>
            </a:r>
            <a:r>
              <a:rPr lang="ja-JP" altLang="en-US" sz="1800"/>
              <a:t>型慢性肝炎の患者さんは、肝炎症状のない持続感染者（キャリア）を含めると150万～200万人いると推測されています。</a:t>
            </a:r>
          </a:p>
          <a:p>
            <a:r>
              <a:rPr lang="ja-JP" altLang="en-US" sz="1800"/>
              <a:t>はてな、総ユーザ数が40万超え。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608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120万は、自閉症、アスペルガー、高機能自閉症を含んだもの</a:t>
            </a:r>
          </a:p>
          <a:p>
            <a:r>
              <a:rPr lang="ja-JP" altLang="en-US"/>
              <a:t>純粋に自閉症なのは、36万人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295400" y="1066800"/>
            <a:ext cx="7086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/>
              <a:t>日本には36～120万人いるらしい（アスペルガー、高機能含む）</a:t>
            </a:r>
            <a:endParaRPr lang="en-US" altLang="ja-JP" sz="2000"/>
          </a:p>
          <a:p>
            <a:pPr>
              <a:spcBef>
                <a:spcPct val="50000"/>
              </a:spcBef>
            </a:pPr>
            <a:r>
              <a:rPr lang="ja-JP" altLang="en-US" sz="2000"/>
              <a:t>確率的には、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360000/127,767,994=0.0028～1200000/127,767,994=0.0093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1000人中2.8人～9.3人くらい。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最近、増えてる…ような気がします。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自閉症とアスペルガーと高機能自閉症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アスペルガー</a:t>
            </a:r>
          </a:p>
          <a:p>
            <a:pPr lvl="1"/>
            <a:r>
              <a:rPr lang="ja-JP" altLang="en-US"/>
              <a:t>知能の遅れがない、逆に知能指数は高い場合もある。</a:t>
            </a:r>
          </a:p>
          <a:p>
            <a:pPr lvl="1">
              <a:buFontTx/>
              <a:buNone/>
            </a:pPr>
            <a:endParaRPr lang="ja-JP" altLang="en-US"/>
          </a:p>
          <a:p>
            <a:r>
              <a:rPr lang="ja-JP" altLang="en-US"/>
              <a:t>高機能自閉症</a:t>
            </a:r>
          </a:p>
          <a:p>
            <a:pPr lvl="1"/>
            <a:r>
              <a:rPr lang="ja-JP" altLang="en-US"/>
              <a:t>カナータイプの自閉症</a:t>
            </a:r>
          </a:p>
          <a:p>
            <a:pPr lvl="1"/>
            <a:r>
              <a:rPr lang="ja-JP" altLang="en-US"/>
              <a:t>言葉がきちんと話せないけど、知能の遅れがない。</a:t>
            </a:r>
          </a:p>
          <a:p>
            <a:pPr lvl="1"/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371600" y="1219200"/>
            <a:ext cx="1600200" cy="1676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600"/>
              <a:t>自閉症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657600" y="1219200"/>
            <a:ext cx="1600200" cy="1676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600"/>
              <a:t>アスペルガー</a:t>
            </a:r>
          </a:p>
          <a:p>
            <a:pPr algn="ctr"/>
            <a:r>
              <a:rPr lang="ja-JP" altLang="en-US" sz="3600"/>
              <a:t>症候群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943600" y="1219200"/>
            <a:ext cx="1600200" cy="1676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3600"/>
              <a:t>高機能</a:t>
            </a:r>
          </a:p>
          <a:p>
            <a:pPr algn="ctr"/>
            <a:r>
              <a:rPr lang="ja-JP" altLang="en-US" sz="3600"/>
              <a:t>自閉症</a:t>
            </a:r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838200" y="914400"/>
            <a:ext cx="7239000" cy="2438400"/>
            <a:chOff x="480" y="1008"/>
            <a:chExt cx="4560" cy="1728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480" y="1008"/>
              <a:ext cx="4560" cy="163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400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1440" y="2448"/>
              <a:ext cx="264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2400"/>
                <a:t>広汎性発達障害</a:t>
              </a:r>
            </a:p>
          </p:txBody>
        </p:sp>
      </p:grp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914400" y="3733800"/>
            <a:ext cx="624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b="1"/>
              <a:t>アスペルガーとは、「知能障害のない自閉症」</a:t>
            </a:r>
          </a:p>
          <a:p>
            <a:r>
              <a:rPr lang="ja-JP" altLang="en-US" b="1"/>
              <a:t>高機能自閉症とは、「言語障害があり、知的障害がない自閉症」</a:t>
            </a:r>
          </a:p>
          <a:p>
            <a:r>
              <a:rPr lang="ja-JP" altLang="en-US" b="1"/>
              <a:t>そのほか、</a:t>
            </a:r>
            <a:r>
              <a:rPr lang="en-US" altLang="ja-JP" b="1"/>
              <a:t>ADHD（</a:t>
            </a:r>
            <a:r>
              <a:rPr lang="ja-JP" altLang="en-US" b="1"/>
              <a:t>注意欠陥・多動性障害）、</a:t>
            </a:r>
            <a:r>
              <a:rPr lang="en-US" altLang="ja-JP" b="1"/>
              <a:t>LD（</a:t>
            </a:r>
            <a:r>
              <a:rPr lang="ja-JP" altLang="en-US" b="1"/>
              <a:t>学習障害）</a:t>
            </a:r>
          </a:p>
          <a:p>
            <a:r>
              <a:rPr lang="ja-JP" altLang="en-US" b="1"/>
              <a:t>なんてのもある。（発達障害）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752600" y="5057775"/>
            <a:ext cx="5513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/>
              <a:t>で、自閉症ってどういうものなのさ？</a:t>
            </a:r>
          </a:p>
        </p:txBody>
      </p:sp>
      <p:sp>
        <p:nvSpPr>
          <p:cNvPr id="2561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u="sng"/>
              <a:t>分類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②自閉症ってなに？（言葉）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言葉（コミュニケーション）</a:t>
            </a:r>
          </a:p>
          <a:p>
            <a:pPr lvl="1"/>
            <a:r>
              <a:rPr lang="ja-JP" altLang="en-US"/>
              <a:t>気軽にご飯を食べに行こうって、云えない？</a:t>
            </a:r>
          </a:p>
          <a:p>
            <a:pPr lvl="1"/>
            <a:endParaRPr lang="ja-JP" altLang="en-US"/>
          </a:p>
          <a:p>
            <a:pPr lvl="1"/>
            <a:endParaRPr lang="ja-JP" altLang="en-US"/>
          </a:p>
          <a:p>
            <a:pPr lvl="1"/>
            <a:r>
              <a:rPr lang="ja-JP" altLang="en-US"/>
              <a:t>いいよ、だめ、が云えない？</a:t>
            </a:r>
          </a:p>
          <a:p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/>
              <a:t>②自閉症ってなに？ （心）</a:t>
            </a:r>
            <a:endParaRPr lang="ja-JP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心（喜怒哀楽）</a:t>
            </a:r>
          </a:p>
          <a:p>
            <a:pPr lvl="1"/>
            <a:r>
              <a:rPr lang="ja-JP" altLang="en-US"/>
              <a:t>怒っているの、笑っているの？</a:t>
            </a:r>
          </a:p>
          <a:p>
            <a:pPr lvl="1"/>
            <a:endParaRPr lang="ja-JP" altLang="en-US"/>
          </a:p>
          <a:p>
            <a:pPr lvl="1"/>
            <a:endParaRPr lang="ja-JP" altLang="en-US"/>
          </a:p>
          <a:p>
            <a:pPr lvl="1"/>
            <a:r>
              <a:rPr lang="ja-JP" altLang="en-US"/>
              <a:t>唯一わかるのは、「悲しい」</a:t>
            </a:r>
          </a:p>
          <a:p>
            <a:pPr lvl="1"/>
            <a:endParaRPr lang="ja-JP" altLang="en-US"/>
          </a:p>
          <a:p>
            <a:pPr lvl="1"/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閉症.hack">
  <a:themeElements>
    <a:clrScheme name="自閉症.h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閉症.hac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閉症.h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閉症.h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閉症.h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閉症.h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閉症.h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閉症.h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閉症.h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D:\wankuma\Speaker\20080510\自閉症.hack.pot</Template>
  <TotalTime>550</TotalTime>
  <Words>759</Words>
  <Application>Microsoft Office PowerPoint</Application>
  <PresentationFormat>画面に合わせる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Calibri</vt:lpstr>
      <vt:lpstr>Wingdings</vt:lpstr>
      <vt:lpstr>自閉症.hack</vt:lpstr>
      <vt:lpstr>自閉症.hack</vt:lpstr>
      <vt:lpstr>自己紹介</vt:lpstr>
      <vt:lpstr>本日のお話の流れ</vt:lpstr>
      <vt:lpstr>①自閉症って知ってますか？</vt:lpstr>
      <vt:lpstr>人数比較</vt:lpstr>
      <vt:lpstr>自閉症とアスペルガーと高機能自閉症</vt:lpstr>
      <vt:lpstr>分類</vt:lpstr>
      <vt:lpstr>②自閉症ってなに？（言葉）</vt:lpstr>
      <vt:lpstr>②自閉症ってなに？ （心）</vt:lpstr>
      <vt:lpstr>②自閉症ってなに？ （身体）</vt:lpstr>
      <vt:lpstr>②自閉症ってなに？</vt:lpstr>
      <vt:lpstr>③自閉症についての勘違い（基本）</vt:lpstr>
      <vt:lpstr>③自閉症についての勘違い（応用）</vt:lpstr>
      <vt:lpstr>④自閉症への対応は？（言葉）</vt:lpstr>
      <vt:lpstr>④自閉症への対応は？（心）</vt:lpstr>
      <vt:lpstr>④自閉症への対応は？（身体）</vt:lpstr>
      <vt:lpstr>⑤最後に</vt:lpstr>
      <vt:lpstr>参考URL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Mr.T</dc:creator>
  <cp:lastModifiedBy>わんくま同盟</cp:lastModifiedBy>
  <cp:revision>101</cp:revision>
  <dcterms:created xsi:type="dcterms:W3CDTF">2008-04-30T06:41:08Z</dcterms:created>
  <dcterms:modified xsi:type="dcterms:W3CDTF">2008-09-13T05:50:56Z</dcterms:modified>
</cp:coreProperties>
</file>