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16"/>
  </p:notesMasterIdLst>
  <p:handoutMasterIdLst>
    <p:handoutMasterId r:id="rId17"/>
  </p:handoutMasterIdLst>
  <p:sldIdLst>
    <p:sldId id="338" r:id="rId5"/>
    <p:sldId id="386" r:id="rId6"/>
    <p:sldId id="385" r:id="rId7"/>
    <p:sldId id="387" r:id="rId8"/>
    <p:sldId id="390" r:id="rId9"/>
    <p:sldId id="383" r:id="rId10"/>
    <p:sldId id="391" r:id="rId11"/>
    <p:sldId id="388" r:id="rId12"/>
    <p:sldId id="392" r:id="rId13"/>
    <p:sldId id="389" r:id="rId14"/>
    <p:sldId id="393" r:id="rId15"/>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06" autoAdjust="0"/>
    <p:restoredTop sz="94660"/>
  </p:normalViewPr>
  <p:slideViewPr>
    <p:cSldViewPr snapToGrid="0">
      <p:cViewPr>
        <p:scale>
          <a:sx n="66" d="100"/>
          <a:sy n="66" d="100"/>
        </p:scale>
        <p:origin x="-480" y="-726"/>
      </p:cViewPr>
      <p:guideLst>
        <p:guide orient="horz" pos="139"/>
        <p:guide orient="horz" pos="849"/>
        <p:guide orient="horz" pos="1589"/>
        <p:guide orient="horz" pos="3053"/>
        <p:guide orient="horz" pos="1939"/>
        <p:guide orient="horz" pos="4177"/>
        <p:guide pos="2879"/>
        <p:guide pos="232"/>
        <p:guide pos="455"/>
        <p:guide pos="5528"/>
        <p:guide pos="863"/>
        <p:guide pos="5290"/>
        <p:guide pos="975"/>
        <p:guide pos="23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3" d="100"/>
          <a:sy n="53" d="100"/>
        </p:scale>
        <p:origin x="-18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ltLang="ja-JP" sz="1500" dirty="0" smtClean="0">
                <a:latin typeface="メイリオ" pitchFamily="50" charset="-128"/>
                <a:ea typeface="メイリオ" pitchFamily="50" charset="-128"/>
              </a:rPr>
              <a:t>ID</a:t>
            </a:r>
            <a:r>
              <a:rPr lang="ja-JP" altLang="en-US" sz="1500" dirty="0" smtClean="0">
                <a:latin typeface="メイリオ" pitchFamily="50" charset="-128"/>
                <a:ea typeface="メイリオ" pitchFamily="50" charset="-128"/>
              </a:rPr>
              <a:t> </a:t>
            </a:r>
            <a:r>
              <a:rPr lang="en-US" altLang="ja-JP" sz="1500" dirty="0" smtClean="0">
                <a:latin typeface="メイリオ" pitchFamily="50" charset="-128"/>
                <a:ea typeface="メイリオ" pitchFamily="50" charset="-128"/>
              </a:rPr>
              <a:t>TX-XXX</a:t>
            </a:r>
            <a:endParaRPr lang="en-US" sz="1500" dirty="0">
              <a:latin typeface="メイリオ" pitchFamily="50" charset="-128"/>
              <a:ea typeface="メイリオ" pitchFamily="50" charset="-128"/>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メイリオ" pitchFamily="50" charset="-128"/>
                <a:ea typeface="メイリオ" pitchFamily="50" charset="-128"/>
              </a:rPr>
              <a:pPr/>
              <a:t>9/21/2007</a:t>
            </a:fld>
            <a:endParaRPr lang="en-US" dirty="0">
              <a:latin typeface="メイリオ" pitchFamily="50" charset="-128"/>
              <a:ea typeface="メイリオ" pitchFamily="50" charset="-128"/>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メイリオ" pitchFamily="50" charset="-128"/>
                <a:ea typeface="メイリオ" pitchFamily="50" charset="-128"/>
              </a:rPr>
              <a:pPr/>
              <a:t>&lt;#&gt;</a:t>
            </a:fld>
            <a:endParaRPr lang="en-US" dirty="0">
              <a:latin typeface="メイリオ" pitchFamily="50" charset="-128"/>
              <a:ea typeface="メイリオ" pitchFamily="50"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9/21/2007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9/21/2007 9:26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outerShdw blurRad="50800" dist="38100" dir="2700000" algn="tl" rotWithShape="0">
                    <a:prstClr val="black">
                      <a:alpha val="40000"/>
                    </a:prstClr>
                  </a:outerShdw>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1032"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368300" y="220663"/>
            <a:ext cx="2069626" cy="1127125"/>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outerShdw blurRad="50800" dist="38100" dir="2700000" algn="tl" rotWithShape="0">
                    <a:prstClr val="black">
                      <a:alpha val="40000"/>
                    </a:prstClr>
                  </a:outerShdw>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メイリオ" pitchFamily="50" charset="-128"/>
                <a:ea typeface="メイリオ" pitchFamily="50" charset="-128"/>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メイリオ" pitchFamily="50" charset="-128"/>
                <a:ea typeface="メイリオ" pitchFamily="50" charset="-128"/>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pic>
        <p:nvPicPr>
          <p:cNvPr id="8" name="Picture 8" descr="\\Jpndpevfs01\kkdpe-public\kkdpeamm\Community\Logo\mcr-logo\Transparent\mcr-logo-01_h.png"/>
          <p:cNvPicPr>
            <a:picLocks noChangeAspect="1" noChangeArrowheads="1"/>
          </p:cNvPicPr>
          <p:nvPr userDrawn="1"/>
        </p:nvPicPr>
        <p:blipFill>
          <a:blip r:embed="rId3" cstate="print"/>
          <a:srcRect/>
          <a:stretch>
            <a:fillRect/>
          </a:stretch>
        </p:blipFill>
        <p:spPr bwMode="auto">
          <a:xfrm>
            <a:off x="368300" y="220663"/>
            <a:ext cx="2069626" cy="1127125"/>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1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atin typeface="メイリオ" pitchFamily="50" charset="-128"/>
                <a:ea typeface="メイリオ" pitchFamily="50" charset="-128"/>
              </a:defRPr>
            </a:lvl1pPr>
            <a:lvl2pPr>
              <a:lnSpc>
                <a:spcPct val="90000"/>
              </a:lnSpc>
              <a:defRPr sz="2400">
                <a:latin typeface="メイリオ" pitchFamily="50" charset="-128"/>
                <a:ea typeface="メイリオ" pitchFamily="50" charset="-128"/>
              </a:defRPr>
            </a:lvl2pPr>
            <a:lvl3pPr>
              <a:lnSpc>
                <a:spcPct val="90000"/>
              </a:lnSpc>
              <a:defRPr sz="2000">
                <a:latin typeface="メイリオ" pitchFamily="50" charset="-128"/>
                <a:ea typeface="メイリオ" pitchFamily="50" charset="-128"/>
              </a:defRPr>
            </a:lvl3pPr>
            <a:lvl4pPr>
              <a:lnSpc>
                <a:spcPct val="90000"/>
              </a:lnSpc>
              <a:defRPr sz="1800">
                <a:latin typeface="メイリオ" pitchFamily="50" charset="-128"/>
                <a:ea typeface="メイリオ" pitchFamily="50" charset="-128"/>
              </a:defRPr>
            </a:lvl4pPr>
            <a:lvl5pPr>
              <a:lnSpc>
                <a:spcPct val="90000"/>
              </a:lnSpc>
              <a:defRPr sz="1800">
                <a:latin typeface="メイリオ" pitchFamily="50" charset="-128"/>
                <a:ea typeface="メイリオ" pitchFamily="50" charset="-128"/>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メイリオ" pitchFamily="50" charset="-128"/>
                <a:ea typeface="メイリオ" pitchFamily="50" charset="-128"/>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11"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outerShdw blurRad="50800" dist="38100" dir="2700000" algn="tl" rotWithShape="0">
                    <a:schemeClr val="tx1">
                      <a:lumMod val="85000"/>
                      <a:alpha val="40000"/>
                    </a:schemeClr>
                  </a:outerShdw>
                </a:effectLst>
                <a:latin typeface="メイリオ" pitchFamily="50" charset="-128"/>
                <a:ea typeface="メイリオ" pitchFamily="50" charset="-128"/>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660968"/>
          </a:xfrm>
        </p:spPr>
        <p:txBody>
          <a:bodyPr/>
          <a:lstStyle>
            <a:lvl1pPr marL="339962" indent="-339962">
              <a:lnSpc>
                <a:spcPct val="90000"/>
              </a:lnSpc>
              <a:defRPr sz="2400">
                <a:latin typeface="メイリオ" pitchFamily="50" charset="-128"/>
                <a:ea typeface="メイリオ" pitchFamily="50" charset="-128"/>
              </a:defRPr>
            </a:lvl1pPr>
            <a:lvl2pPr marL="673311" indent="-325411">
              <a:lnSpc>
                <a:spcPct val="90000"/>
              </a:lnSpc>
              <a:defRPr sz="2000">
                <a:latin typeface="メイリオ" pitchFamily="50" charset="-128"/>
                <a:ea typeface="メイリオ" pitchFamily="50" charset="-128"/>
              </a:defRPr>
            </a:lvl2pPr>
            <a:lvl3pPr marL="953747" indent="-288373">
              <a:lnSpc>
                <a:spcPct val="90000"/>
              </a:lnSpc>
              <a:defRPr sz="1800">
                <a:latin typeface="メイリオ" pitchFamily="50" charset="-128"/>
                <a:ea typeface="メイリオ" pitchFamily="50" charset="-128"/>
              </a:defRPr>
            </a:lvl3pPr>
            <a:lvl4pPr marL="1227569" indent="-273822">
              <a:lnSpc>
                <a:spcPct val="90000"/>
              </a:lnSpc>
              <a:defRPr sz="1600">
                <a:latin typeface="メイリオ" pitchFamily="50" charset="-128"/>
                <a:ea typeface="メイリオ" pitchFamily="50" charset="-128"/>
              </a:defRPr>
            </a:lvl4pPr>
            <a:lvl5pPr marL="1515941" indent="-280435">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0900" y="1347788"/>
            <a:ext cx="4114800" cy="1660968"/>
          </a:xfrm>
        </p:spPr>
        <p:txBody>
          <a:bodyPr/>
          <a:lstStyle>
            <a:lvl1pPr marL="347900" indent="-347900">
              <a:lnSpc>
                <a:spcPct val="90000"/>
              </a:lnSpc>
              <a:defRPr sz="2400">
                <a:latin typeface="メイリオ" pitchFamily="50" charset="-128"/>
                <a:ea typeface="メイリオ" pitchFamily="50" charset="-128"/>
              </a:defRPr>
            </a:lvl1pPr>
            <a:lvl2pPr marL="673311" indent="-339962">
              <a:lnSpc>
                <a:spcPct val="90000"/>
              </a:lnSpc>
              <a:defRPr sz="2000">
                <a:latin typeface="メイリオ" pitchFamily="50" charset="-128"/>
                <a:ea typeface="メイリオ" pitchFamily="50" charset="-128"/>
              </a:defRPr>
            </a:lvl2pPr>
            <a:lvl3pPr marL="961683" indent="-302924">
              <a:lnSpc>
                <a:spcPct val="90000"/>
              </a:lnSpc>
              <a:defRPr sz="1800">
                <a:latin typeface="メイリオ" pitchFamily="50" charset="-128"/>
                <a:ea typeface="メイリオ" pitchFamily="50" charset="-128"/>
              </a:defRPr>
            </a:lvl3pPr>
            <a:lvl4pPr marL="1227569" indent="-265885">
              <a:lnSpc>
                <a:spcPct val="90000"/>
              </a:lnSpc>
              <a:defRPr sz="1600">
                <a:latin typeface="メイリオ" pitchFamily="50" charset="-128"/>
                <a:ea typeface="メイリオ" pitchFamily="50" charset="-128"/>
              </a:defRPr>
            </a:lvl4pPr>
            <a:lvl5pPr marL="1515941" indent="-273822">
              <a:lnSpc>
                <a:spcPct val="90000"/>
              </a:lnSpc>
              <a:defRPr sz="1600">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346249"/>
          </a:xfrm>
        </p:spPr>
        <p:txBody>
          <a:bodyPr anchor="b"/>
          <a:lstStyle>
            <a:lvl1pPr marL="0" indent="0">
              <a:lnSpc>
                <a:spcPct val="90000"/>
              </a:lnSpc>
              <a:spcBef>
                <a:spcPts val="0"/>
              </a:spcBef>
              <a:buNone/>
              <a:defRPr sz="2500" b="1">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68300" y="2111110"/>
            <a:ext cx="4114800" cy="1674817"/>
          </a:xfrm>
        </p:spPr>
        <p:txBody>
          <a:bodyPr/>
          <a:lstStyle>
            <a:lvl1pPr marL="281759" indent="-281759">
              <a:defRPr sz="2300">
                <a:latin typeface="メイリオ" pitchFamily="50" charset="-128"/>
                <a:ea typeface="メイリオ" pitchFamily="50" charset="-128"/>
              </a:defRPr>
            </a:lvl1pPr>
            <a:lvl2pPr marL="562196" indent="-265885">
              <a:defRPr sz="2000">
                <a:latin typeface="メイリオ" pitchFamily="50" charset="-128"/>
                <a:ea typeface="メイリオ" pitchFamily="50" charset="-128"/>
              </a:defRPr>
            </a:lvl2pPr>
            <a:lvl3pPr marL="813529" indent="-243397">
              <a:defRPr sz="1800">
                <a:latin typeface="メイリオ" pitchFamily="50" charset="-128"/>
                <a:ea typeface="メイリオ" pitchFamily="50" charset="-128"/>
              </a:defRPr>
            </a:lvl3pPr>
            <a:lvl4pPr marL="1050312" indent="-228847">
              <a:defRPr sz="1700">
                <a:latin typeface="メイリオ" pitchFamily="50" charset="-128"/>
                <a:ea typeface="メイリオ" pitchFamily="50" charset="-128"/>
              </a:defRPr>
            </a:lvl4pPr>
            <a:lvl5pPr marL="1279159" indent="-206358">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33283" y="1347788"/>
            <a:ext cx="4117019" cy="346249"/>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メイリオ" pitchFamily="50" charset="-128"/>
                <a:ea typeface="メイリオ" pitchFamily="50" charset="-128"/>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ja-JP" altLang="en-US" smtClean="0"/>
              <a:t>マスタ テキストの書式設定</a:t>
            </a:r>
          </a:p>
        </p:txBody>
      </p:sp>
      <p:sp>
        <p:nvSpPr>
          <p:cNvPr id="6" name="Content Placeholder 5"/>
          <p:cNvSpPr>
            <a:spLocks noGrp="1"/>
          </p:cNvSpPr>
          <p:nvPr>
            <p:ph sz="quarter" idx="4"/>
          </p:nvPr>
        </p:nvSpPr>
        <p:spPr>
          <a:xfrm>
            <a:off x="4632327" y="2111110"/>
            <a:ext cx="4117974" cy="1674817"/>
          </a:xfrm>
        </p:spPr>
        <p:txBody>
          <a:bodyPr/>
          <a:lstStyle>
            <a:lvl1pPr marL="296309" indent="-296309">
              <a:defRPr sz="2300">
                <a:latin typeface="メイリオ" pitchFamily="50" charset="-128"/>
                <a:ea typeface="メイリオ" pitchFamily="50" charset="-128"/>
              </a:defRPr>
            </a:lvl1pPr>
            <a:lvl2pPr marL="570132" indent="-273822">
              <a:defRPr sz="2000">
                <a:latin typeface="メイリオ" pitchFamily="50" charset="-128"/>
                <a:ea typeface="メイリオ" pitchFamily="50" charset="-128"/>
              </a:defRPr>
            </a:lvl2pPr>
            <a:lvl3pPr marL="821466" indent="-244720">
              <a:defRPr sz="1800">
                <a:latin typeface="メイリオ" pitchFamily="50" charset="-128"/>
                <a:ea typeface="メイリオ" pitchFamily="50" charset="-128"/>
              </a:defRPr>
            </a:lvl3pPr>
            <a:lvl4pPr marL="1050312" indent="-236784">
              <a:defRPr sz="1700">
                <a:latin typeface="メイリオ" pitchFamily="50" charset="-128"/>
                <a:ea typeface="メイリオ" pitchFamily="50" charset="-128"/>
              </a:defRPr>
            </a:lvl4pPr>
            <a:lvl5pPr marL="1279159" indent="-220910">
              <a:defRPr sz="1700">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メイリオ" pitchFamily="50" charset="-128"/>
                <a:ea typeface="メイリオ" pitchFamily="50" charset="-128"/>
              </a:defRPr>
            </a:lvl1p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3"/>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pic>
        <p:nvPicPr>
          <p:cNvPr id="5" name="Picture 2"/>
          <p:cNvPicPr>
            <a:picLocks noChangeAspect="1" noChangeArrowheads="1"/>
          </p:cNvPicPr>
          <p:nvPr userDrawn="1"/>
        </p:nvPicPr>
        <p:blipFill>
          <a:blip r:embed="rId16"/>
          <a:srcRect/>
          <a:stretch>
            <a:fillRect/>
          </a:stretch>
        </p:blipFill>
        <p:spPr bwMode="auto">
          <a:xfrm>
            <a:off x="5089298" y="202526"/>
            <a:ext cx="3659188" cy="1275594"/>
          </a:xfrm>
          <a:prstGeom prst="rect">
            <a:avLst/>
          </a:prstGeom>
          <a:noFill/>
          <a:ln w="9525">
            <a:noFill/>
            <a:miter lim="800000"/>
            <a:headEnd/>
            <a:tailEnd/>
          </a:ln>
          <a:effectLst/>
        </p:spPr>
      </p:pic>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Lst>
  <p:transition>
    <p:fade/>
  </p:transition>
  <p:txStyles>
    <p:titleStyle>
      <a:lvl1pPr algn="l" defTabSz="914363" rtl="0" eaLnBrk="1" fontAlgn="base" latinLnBrk="0" hangingPunct="1">
        <a:lnSpc>
          <a:spcPct val="90000"/>
        </a:lnSpc>
        <a:spcBef>
          <a:spcPct val="0"/>
        </a:spcBef>
        <a:spcAft>
          <a:spcPct val="0"/>
        </a:spcAft>
        <a:buNone/>
        <a:defRPr kumimoji="1" lang="en-US" sz="4000" b="0" kern="1200" cap="none" spc="-125" baseline="0" dirty="0">
          <a:ln w="3175">
            <a:noFill/>
          </a:ln>
          <a:solidFill>
            <a:schemeClr val="bg1"/>
          </a:solidFill>
          <a:effectLst>
            <a:outerShdw blurRad="50800" dist="38100" dir="2700000" algn="tl" rotWithShape="0">
              <a:schemeClr val="tx1">
                <a:lumMod val="95000"/>
                <a:alpha val="40000"/>
              </a:schemeClr>
            </a:outerShdw>
          </a:effectLst>
          <a:latin typeface="メイリオ" pitchFamily="50" charset="-128"/>
          <a:ea typeface="メイリオ" pitchFamily="50" charset="-128"/>
          <a:cs typeface="+mj-cs"/>
        </a:defRPr>
      </a:lvl1pPr>
    </p:titleStyle>
    <p:bodyStyle>
      <a:lvl1pPr marL="384939" indent="-384939" algn="l" defTabSz="914327" rtl="0" eaLnBrk="1" latinLnBrk="0" hangingPunct="1">
        <a:lnSpc>
          <a:spcPct val="90000"/>
        </a:lnSpc>
        <a:spcBef>
          <a:spcPts val="700"/>
        </a:spcBef>
        <a:buFontTx/>
        <a:buBlip>
          <a:blip r:embed="rId17"/>
        </a:buBlip>
        <a:defRPr kumimoji="1" sz="2800" kern="1200">
          <a:solidFill>
            <a:schemeClr val="tx1"/>
          </a:solidFill>
          <a:effectLst/>
          <a:latin typeface="メイリオ" pitchFamily="50" charset="-128"/>
          <a:ea typeface="メイリオ" pitchFamily="50" charset="-128"/>
          <a:cs typeface="+mn-cs"/>
        </a:defRPr>
      </a:lvl1pPr>
      <a:lvl2pPr marL="739451" indent="-362451" algn="l" defTabSz="914327" rtl="0" eaLnBrk="1" latinLnBrk="0" hangingPunct="1">
        <a:lnSpc>
          <a:spcPct val="90000"/>
        </a:lnSpc>
        <a:spcBef>
          <a:spcPts val="700"/>
        </a:spcBef>
        <a:buFontTx/>
        <a:buBlip>
          <a:blip r:embed="rId17"/>
        </a:buBlip>
        <a:defRPr kumimoji="1" sz="2400" kern="1200">
          <a:solidFill>
            <a:schemeClr val="tx1"/>
          </a:solidFill>
          <a:effectLst/>
          <a:latin typeface="メイリオ" pitchFamily="50" charset="-128"/>
          <a:ea typeface="メイリオ" pitchFamily="50" charset="-128"/>
          <a:cs typeface="+mn-cs"/>
        </a:defRPr>
      </a:lvl2pPr>
      <a:lvl3pPr marL="1101902" indent="-347900" algn="l" defTabSz="914327" rtl="0" eaLnBrk="1" latinLnBrk="0" hangingPunct="1">
        <a:lnSpc>
          <a:spcPct val="90000"/>
        </a:lnSpc>
        <a:spcBef>
          <a:spcPts val="700"/>
        </a:spcBef>
        <a:buFontTx/>
        <a:buBlip>
          <a:blip r:embed="rId17"/>
        </a:buBlip>
        <a:defRPr kumimoji="1" sz="2000" kern="1200">
          <a:solidFill>
            <a:schemeClr val="tx1"/>
          </a:solidFill>
          <a:effectLst/>
          <a:latin typeface="メイリオ" pitchFamily="50" charset="-128"/>
          <a:ea typeface="メイリオ" pitchFamily="50" charset="-128"/>
          <a:cs typeface="+mn-cs"/>
        </a:defRPr>
      </a:lvl3pPr>
      <a:lvl4pPr marL="1420699" indent="-318798" algn="l" defTabSz="914327" rtl="0" eaLnBrk="1" latinLnBrk="0" hangingPunct="1">
        <a:lnSpc>
          <a:spcPct val="90000"/>
        </a:lnSpc>
        <a:spcBef>
          <a:spcPts val="700"/>
        </a:spcBef>
        <a:buFontTx/>
        <a:buBlip>
          <a:blip r:embed="rId17"/>
        </a:buBlip>
        <a:defRPr kumimoji="1" sz="1800" kern="1200">
          <a:solidFill>
            <a:schemeClr val="tx1"/>
          </a:solidFill>
          <a:effectLst/>
          <a:latin typeface="メイリオ" pitchFamily="50" charset="-128"/>
          <a:ea typeface="メイリオ" pitchFamily="50" charset="-128"/>
          <a:cs typeface="+mn-cs"/>
        </a:defRPr>
      </a:lvl4pPr>
      <a:lvl5pPr marL="1760661" indent="-318798" algn="l" defTabSz="914327" rtl="0" eaLnBrk="1" latinLnBrk="0" hangingPunct="1">
        <a:lnSpc>
          <a:spcPct val="90000"/>
        </a:lnSpc>
        <a:spcBef>
          <a:spcPts val="700"/>
        </a:spcBef>
        <a:buFontTx/>
        <a:buBlip>
          <a:blip r:embed="rId17"/>
        </a:buBlip>
        <a:defRPr kumimoji="1" sz="1800" kern="1200">
          <a:solidFill>
            <a:schemeClr val="tx1"/>
          </a:solidFill>
          <a:effectLst/>
          <a:latin typeface="メイリオ" pitchFamily="50" charset="-128"/>
          <a:ea typeface="メイリオ" pitchFamily="50" charset="-128"/>
          <a:cs typeface="+mn-cs"/>
        </a:defRPr>
      </a:lvl5pPr>
      <a:lvl6pPr marL="2514399"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27" rtl="0" eaLnBrk="1" latinLnBrk="0" hangingPunct="1">
        <a:defRPr kumimoji="1" sz="1800" kern="1200">
          <a:solidFill>
            <a:schemeClr val="tx1"/>
          </a:solidFill>
          <a:latin typeface="+mn-lt"/>
          <a:ea typeface="+mn-ea"/>
          <a:cs typeface="+mn-cs"/>
        </a:defRPr>
      </a:lvl1pPr>
      <a:lvl2pPr marL="457163" algn="l" defTabSz="914327" rtl="0" eaLnBrk="1" latinLnBrk="0" hangingPunct="1">
        <a:defRPr kumimoji="1" sz="1800" kern="1200">
          <a:solidFill>
            <a:schemeClr val="tx1"/>
          </a:solidFill>
          <a:latin typeface="+mn-lt"/>
          <a:ea typeface="+mn-ea"/>
          <a:cs typeface="+mn-cs"/>
        </a:defRPr>
      </a:lvl2pPr>
      <a:lvl3pPr marL="914327" algn="l" defTabSz="914327" rtl="0" eaLnBrk="1" latinLnBrk="0" hangingPunct="1">
        <a:defRPr kumimoji="1" sz="1800" kern="1200">
          <a:solidFill>
            <a:schemeClr val="tx1"/>
          </a:solidFill>
          <a:latin typeface="+mn-lt"/>
          <a:ea typeface="+mn-ea"/>
          <a:cs typeface="+mn-cs"/>
        </a:defRPr>
      </a:lvl3pPr>
      <a:lvl4pPr marL="1371490" algn="l" defTabSz="914327" rtl="0" eaLnBrk="1" latinLnBrk="0" hangingPunct="1">
        <a:defRPr kumimoji="1" sz="1800" kern="1200">
          <a:solidFill>
            <a:schemeClr val="tx1"/>
          </a:solidFill>
          <a:latin typeface="+mn-lt"/>
          <a:ea typeface="+mn-ea"/>
          <a:cs typeface="+mn-cs"/>
        </a:defRPr>
      </a:lvl4pPr>
      <a:lvl5pPr marL="1828654" algn="l" defTabSz="914327" rtl="0" eaLnBrk="1" latinLnBrk="0" hangingPunct="1">
        <a:defRPr kumimoji="1" sz="1800" kern="1200">
          <a:solidFill>
            <a:schemeClr val="tx1"/>
          </a:solidFill>
          <a:latin typeface="+mn-lt"/>
          <a:ea typeface="+mn-ea"/>
          <a:cs typeface="+mn-cs"/>
        </a:defRPr>
      </a:lvl5pPr>
      <a:lvl6pPr marL="2285818" algn="l" defTabSz="914327" rtl="0" eaLnBrk="1" latinLnBrk="0" hangingPunct="1">
        <a:defRPr kumimoji="1" sz="1800" kern="1200">
          <a:solidFill>
            <a:schemeClr val="tx1"/>
          </a:solidFill>
          <a:latin typeface="+mn-lt"/>
          <a:ea typeface="+mn-ea"/>
          <a:cs typeface="+mn-cs"/>
        </a:defRPr>
      </a:lvl6pPr>
      <a:lvl7pPr marL="2742980" algn="l" defTabSz="914327" rtl="0" eaLnBrk="1" latinLnBrk="0" hangingPunct="1">
        <a:defRPr kumimoji="1" sz="1800" kern="1200">
          <a:solidFill>
            <a:schemeClr val="tx1"/>
          </a:solidFill>
          <a:latin typeface="+mn-lt"/>
          <a:ea typeface="+mn-ea"/>
          <a:cs typeface="+mn-cs"/>
        </a:defRPr>
      </a:lvl7pPr>
      <a:lvl8pPr marL="3200144" algn="l" defTabSz="914327" rtl="0" eaLnBrk="1" latinLnBrk="0" hangingPunct="1">
        <a:defRPr kumimoji="1" sz="1800" kern="1200">
          <a:solidFill>
            <a:schemeClr val="tx1"/>
          </a:solidFill>
          <a:latin typeface="+mn-lt"/>
          <a:ea typeface="+mn-ea"/>
          <a:cs typeface="+mn-cs"/>
        </a:defRPr>
      </a:lvl8pPr>
      <a:lvl9pPr marL="3657308" algn="l" defTabSz="91432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0" y="4846638"/>
            <a:ext cx="9143999" cy="1486561"/>
          </a:xfrm>
        </p:spPr>
        <p:txBody>
          <a:bodyPr/>
          <a:lstStyle/>
          <a:p>
            <a:pPr algn="ctr"/>
            <a:r>
              <a:rPr lang="ja-JP" altLang="en-US" dirty="0" smtClean="0">
                <a:solidFill>
                  <a:schemeClr val="tx1"/>
                </a:solidFill>
              </a:rPr>
              <a:t>中 博俊</a:t>
            </a:r>
            <a:r>
              <a:rPr altLang="ja-JP" dirty="0" smtClean="0">
                <a:solidFill>
                  <a:schemeClr val="tx1"/>
                </a:solidFill>
              </a:rPr>
              <a:t>(MVP for Visual Developer </a:t>
            </a:r>
            <a:r>
              <a:rPr lang="en-US" altLang="ja-JP" dirty="0" smtClean="0">
                <a:solidFill>
                  <a:schemeClr val="tx1"/>
                </a:solidFill>
              </a:rPr>
              <a:t>–</a:t>
            </a:r>
            <a:r>
              <a:rPr altLang="ja-JP" dirty="0" smtClean="0">
                <a:solidFill>
                  <a:schemeClr val="tx1"/>
                </a:solidFill>
              </a:rPr>
              <a:t> Visual C#)</a:t>
            </a:r>
          </a:p>
          <a:p>
            <a:pPr algn="ctr"/>
            <a:r>
              <a:rPr lang="ja-JP" altLang="en-US" dirty="0" smtClean="0">
                <a:solidFill>
                  <a:schemeClr val="tx1"/>
                </a:solidFill>
              </a:rPr>
              <a:t>露木 敏博</a:t>
            </a:r>
            <a:r>
              <a:rPr lang="pt-BR" altLang="ja-JP" dirty="0" smtClean="0">
                <a:solidFill>
                  <a:schemeClr val="tx1"/>
                </a:solidFill>
              </a:rPr>
              <a:t>(MVP for Visual Developer – Solutions Architecht)</a:t>
            </a:r>
            <a:endParaRPr altLang="ja-JP" dirty="0" smtClean="0">
              <a:solidFill>
                <a:schemeClr val="tx1"/>
              </a:solidFill>
            </a:endParaRPr>
          </a:p>
          <a:p>
            <a:pPr algn="ctr"/>
            <a:r>
              <a:rPr lang="ja-JP" altLang="en-US" dirty="0" smtClean="0">
                <a:solidFill>
                  <a:schemeClr val="tx1"/>
                </a:solidFill>
              </a:rPr>
              <a:t>森 博之</a:t>
            </a:r>
            <a:r>
              <a:rPr lang="pt-BR" altLang="ja-JP" dirty="0" smtClean="0">
                <a:solidFill>
                  <a:schemeClr val="tx1"/>
                </a:solidFill>
              </a:rPr>
              <a:t>(MVP for Visual Developer – Visual C#)</a:t>
            </a:r>
            <a:endParaRPr lang="en-US" dirty="0">
              <a:solidFill>
                <a:schemeClr val="tx1"/>
              </a:solidFill>
            </a:endParaRPr>
          </a:p>
        </p:txBody>
      </p:sp>
      <p:sp>
        <p:nvSpPr>
          <p:cNvPr id="5" name="Title 4"/>
          <p:cNvSpPr>
            <a:spLocks noGrp="1"/>
          </p:cNvSpPr>
          <p:nvPr>
            <p:ph type="ctrTitle"/>
          </p:nvPr>
        </p:nvSpPr>
        <p:spPr/>
        <p:txBody>
          <a:bodyPr/>
          <a:lstStyle/>
          <a:p>
            <a:r>
              <a:rPr altLang="ja-JP" b="1" dirty="0" smtClean="0"/>
              <a:t>.NET Framework 3.0 </a:t>
            </a:r>
            <a:br>
              <a:rPr altLang="ja-JP" b="1" dirty="0" smtClean="0"/>
            </a:br>
            <a:r>
              <a:rPr lang="ja-JP" altLang="en-US" b="1" dirty="0" smtClean="0"/>
              <a:t>をこう使いたい</a:t>
            </a:r>
            <a:endParaRPr lang="ja-JP" altLang="en-US" dirty="0"/>
          </a:p>
        </p:txBody>
      </p:sp>
      <p:pic>
        <p:nvPicPr>
          <p:cNvPr id="6" name="Picture 2" descr="C:\Users\localnaka\Desktop\名称未設定2.png"/>
          <p:cNvPicPr>
            <a:picLocks noChangeAspect="1" noChangeArrowheads="1"/>
          </p:cNvPicPr>
          <p:nvPr/>
        </p:nvPicPr>
        <p:blipFill>
          <a:blip r:embed="rId3"/>
          <a:srcRect/>
          <a:stretch>
            <a:fillRect/>
          </a:stretch>
        </p:blipFill>
        <p:spPr bwMode="auto">
          <a:xfrm>
            <a:off x="7405129" y="1524001"/>
            <a:ext cx="1300480" cy="914400"/>
          </a:xfrm>
          <a:prstGeom prst="rect">
            <a:avLst/>
          </a:prstGeom>
          <a:noFill/>
        </p:spPr>
      </p:pic>
      <p:pic>
        <p:nvPicPr>
          <p:cNvPr id="7" name="Picture 9" descr="alliance_member_apac_eng"/>
          <p:cNvPicPr>
            <a:picLocks noChangeAspect="1" noChangeArrowheads="1"/>
          </p:cNvPicPr>
          <p:nvPr/>
        </p:nvPicPr>
        <p:blipFill>
          <a:blip r:embed="rId4" cstate="print"/>
          <a:srcRect/>
          <a:stretch>
            <a:fillRect/>
          </a:stretch>
        </p:blipFill>
        <p:spPr bwMode="auto">
          <a:xfrm>
            <a:off x="5220835" y="1789340"/>
            <a:ext cx="2087562" cy="661988"/>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WPF</a:t>
            </a:r>
            <a:endParaRPr lang="en-US" dirty="0"/>
          </a:p>
        </p:txBody>
      </p:sp>
      <p:sp>
        <p:nvSpPr>
          <p:cNvPr id="3" name="Content Placeholder 2"/>
          <p:cNvSpPr>
            <a:spLocks noGrp="1"/>
          </p:cNvSpPr>
          <p:nvPr>
            <p:ph idx="1"/>
          </p:nvPr>
        </p:nvSpPr>
        <p:spPr>
          <a:xfrm>
            <a:off x="368300" y="1347788"/>
            <a:ext cx="8382000" cy="5918030"/>
          </a:xfrm>
        </p:spPr>
        <p:txBody>
          <a:bodyPr/>
          <a:lstStyle/>
          <a:p>
            <a:r>
              <a:rPr lang="en-US" dirty="0" smtClean="0"/>
              <a:t>Windows Presentation Foundation</a:t>
            </a:r>
            <a:endParaRPr lang="en-US" dirty="0"/>
          </a:p>
          <a:p>
            <a:r>
              <a:rPr lang="ja-JP" altLang="en-US" dirty="0" smtClean="0"/>
              <a:t>ユーザーインターフェース用サブシステム</a:t>
            </a:r>
            <a:endParaRPr lang="en-US" altLang="ja-JP" dirty="0" smtClean="0"/>
          </a:p>
          <a:p>
            <a:endParaRPr lang="en-US" dirty="0" smtClean="0"/>
          </a:p>
          <a:p>
            <a:r>
              <a:rPr lang="en-US" altLang="ja-JP" dirty="0" err="1" smtClean="0"/>
              <a:t>UserExperience</a:t>
            </a:r>
            <a:r>
              <a:rPr lang="ja-JP" altLang="en-US" dirty="0" smtClean="0"/>
              <a:t>を実感するリッチなインターフェース</a:t>
            </a:r>
            <a:endParaRPr lang="en-US" altLang="ja-JP" dirty="0" smtClean="0"/>
          </a:p>
          <a:p>
            <a:pPr lvl="1"/>
            <a:r>
              <a:rPr lang="ja-JP" altLang="en-US" dirty="0" smtClean="0"/>
              <a:t>解像度自由</a:t>
            </a:r>
            <a:endParaRPr lang="en-US" altLang="ja-JP" dirty="0" smtClean="0"/>
          </a:p>
          <a:p>
            <a:pPr lvl="1"/>
            <a:r>
              <a:rPr lang="ja-JP" altLang="en-US" dirty="0" smtClean="0"/>
              <a:t>高パフォーマンス</a:t>
            </a:r>
            <a:endParaRPr lang="en-US" altLang="ja-JP" dirty="0" smtClean="0"/>
          </a:p>
          <a:p>
            <a:r>
              <a:rPr lang="en-US" altLang="ja-JP" dirty="0" smtClean="0"/>
              <a:t>XAML</a:t>
            </a:r>
            <a:r>
              <a:rPr lang="ja-JP" altLang="en-US" dirty="0" smtClean="0"/>
              <a:t>ファイルによるデザインとコードの分離</a:t>
            </a:r>
            <a:endParaRPr lang="en-US" altLang="ja-JP" dirty="0" smtClean="0"/>
          </a:p>
          <a:p>
            <a:r>
              <a:rPr lang="en-US" dirty="0" smtClean="0"/>
              <a:t>ASP.NET</a:t>
            </a:r>
            <a:r>
              <a:rPr lang="ja-JP" altLang="en-US" dirty="0" smtClean="0"/>
              <a:t>のような、表現力豊かなコントロール</a:t>
            </a:r>
            <a:endParaRPr lang="en-US" altLang="ja-JP" dirty="0" smtClean="0"/>
          </a:p>
          <a:p>
            <a:r>
              <a:rPr lang="ja-JP" altLang="en-US" dirty="0" smtClean="0"/>
              <a:t>バインディングによる動的な同期化</a:t>
            </a:r>
            <a:endParaRPr lang="en-US" altLang="ja-JP" dirty="0" smtClean="0"/>
          </a:p>
          <a:p>
            <a:r>
              <a:rPr lang="en-US" dirty="0" smtClean="0"/>
              <a:t>Document-View</a:t>
            </a:r>
            <a:r>
              <a:rPr lang="ja-JP" altLang="en-US" dirty="0" smtClean="0"/>
              <a:t>アーキテクチャが実装しやすい</a:t>
            </a:r>
            <a:endParaRPr lang="en-US" altLang="ja-JP" dirty="0" smtClean="0"/>
          </a:p>
          <a:p>
            <a:r>
              <a:rPr lang="en-US" altLang="ja-JP" dirty="0" err="1" smtClean="0"/>
              <a:t>Silverlight</a:t>
            </a:r>
            <a:endParaRPr lang="en-US" altLang="ja-JP" dirty="0" smtClean="0"/>
          </a:p>
          <a:p>
            <a:endParaRPr lang="en-US" dirty="0" smtClean="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５分でわかる</a:t>
            </a:r>
            <a:r>
              <a:rPr kumimoji="1" lang="en-US" altLang="ja-JP"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WPF</a:t>
            </a: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Discussion</a:t>
            </a:r>
            <a:endParaRPr lang="en-US" dirty="0"/>
          </a:p>
        </p:txBody>
      </p:sp>
      <p:sp>
        <p:nvSpPr>
          <p:cNvPr id="3" name="Content Placeholder 2"/>
          <p:cNvSpPr>
            <a:spLocks noGrp="1"/>
          </p:cNvSpPr>
          <p:nvPr>
            <p:ph idx="1"/>
          </p:nvPr>
        </p:nvSpPr>
        <p:spPr>
          <a:xfrm>
            <a:off x="353785" y="1536473"/>
            <a:ext cx="8382000" cy="4685898"/>
          </a:xfrm>
        </p:spPr>
        <p:txBody>
          <a:bodyPr/>
          <a:lstStyle/>
          <a:p>
            <a:pPr algn="ctr">
              <a:buNone/>
            </a:pPr>
            <a:endParaRPr lang="en-US" altLang="ja-JP" dirty="0" smtClean="0"/>
          </a:p>
          <a:p>
            <a:pPr>
              <a:buNone/>
            </a:pPr>
            <a:r>
              <a:rPr lang="ja-JP" altLang="en-US" dirty="0" smtClean="0"/>
              <a:t>　　　　・なぜ生まれたか？</a:t>
            </a:r>
            <a:endParaRPr lang="en-US" altLang="ja-JP" dirty="0" smtClean="0"/>
          </a:p>
          <a:p>
            <a:pPr>
              <a:buNone/>
            </a:pPr>
            <a:r>
              <a:rPr lang="ja-JP" altLang="en-US" dirty="0" smtClean="0"/>
              <a:t>　　　　・利用するためのハードル</a:t>
            </a:r>
            <a:endParaRPr lang="en-US" altLang="ja-JP" dirty="0" smtClean="0"/>
          </a:p>
          <a:p>
            <a:pPr>
              <a:buNone/>
            </a:pPr>
            <a:r>
              <a:rPr lang="ja-JP" altLang="en-US" dirty="0" smtClean="0"/>
              <a:t>　　　　・導入方法</a:t>
            </a:r>
            <a:endParaRPr lang="en-US" altLang="ja-JP" dirty="0" smtClean="0"/>
          </a:p>
          <a:p>
            <a:pPr>
              <a:buNone/>
            </a:pPr>
            <a:r>
              <a:rPr lang="ja-JP" altLang="en-US" dirty="0" smtClean="0"/>
              <a:t>　　　　　　　　利用しなかった場合　</a:t>
            </a:r>
            <a:endParaRPr lang="en-US" altLang="ja-JP" dirty="0" smtClean="0"/>
          </a:p>
          <a:p>
            <a:pPr>
              <a:buNone/>
            </a:pPr>
            <a:r>
              <a:rPr lang="ja-JP" altLang="en-US" dirty="0" smtClean="0"/>
              <a:t>　　　　　　　　</a:t>
            </a:r>
            <a:r>
              <a:rPr lang="ja-JP" altLang="en-US" dirty="0" smtClean="0">
                <a:solidFill>
                  <a:srgbClr val="FFFF00"/>
                </a:solidFill>
              </a:rPr>
              <a:t>→利用すると・・・</a:t>
            </a:r>
            <a:endParaRPr lang="en-US" altLang="ja-JP" dirty="0" smtClean="0">
              <a:solidFill>
                <a:srgbClr val="FFFF00"/>
              </a:solidFill>
            </a:endParaRPr>
          </a:p>
          <a:p>
            <a:pPr>
              <a:buNone/>
            </a:pPr>
            <a:r>
              <a:rPr lang="ja-JP" altLang="en-US" dirty="0" smtClean="0"/>
              <a:t>　　　　・このテクノロジの未来図</a:t>
            </a:r>
            <a:endParaRPr lang="en-US" altLang="ja-JP" dirty="0" smtClean="0"/>
          </a:p>
          <a:p>
            <a:endParaRPr lang="en-US" altLang="ja-JP" dirty="0" smtClean="0"/>
          </a:p>
          <a:p>
            <a:endParaRPr lang="en-US" dirty="0" smtClean="0"/>
          </a:p>
          <a:p>
            <a:endParaRPr lang="en-US" dirty="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en-US" altLang="ja-JP" sz="2800" dirty="0" smtClean="0">
                <a:latin typeface="メイリオ" pitchFamily="50" charset="-128"/>
                <a:ea typeface="メイリオ" pitchFamily="50" charset="-128"/>
              </a:rPr>
              <a:t>WPF</a:t>
            </a:r>
            <a:r>
              <a:rPr kumimoji="1" lang="ja-JP" altLang="en-US" sz="2800" dirty="0" smtClean="0">
                <a:latin typeface="メイリオ" pitchFamily="50" charset="-128"/>
                <a:ea typeface="メイリオ" pitchFamily="50" charset="-128"/>
              </a:rPr>
              <a:t>について</a:t>
            </a:r>
            <a:endParaRPr kumimoji="1" lang="en-US" altLang="ja-JP" sz="2800" dirty="0" smtClean="0">
              <a:latin typeface="メイリオ" pitchFamily="50" charset="-128"/>
              <a:ea typeface="メイリオ" pitchFamily="50" charset="-128"/>
            </a:endParaRPr>
          </a:p>
          <a:p>
            <a:pPr marL="384939" marR="0" lvl="0" indent="-384939" algn="l" defTabSz="914327" rtl="0" eaLnBrk="1" fontAlgn="auto" latinLnBrk="0" hangingPunct="1">
              <a:lnSpc>
                <a:spcPct val="90000"/>
              </a:lnSpc>
              <a:spcBef>
                <a:spcPts val="700"/>
              </a:spcBef>
              <a:spcAft>
                <a:spcPts val="0"/>
              </a:spcAft>
              <a:buClrTx/>
              <a:buSzTx/>
              <a:tabLst/>
              <a:defRPr/>
            </a:pP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heckerboard(across)">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heckerboard(across)">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8300" y="1608140"/>
            <a:ext cx="8394699" cy="960890"/>
          </a:xfrm>
        </p:spPr>
        <p:txBody>
          <a:bodyPr/>
          <a:lstStyle/>
          <a:p>
            <a:r>
              <a:rPr lang="ja-JP" altLang="en-US" dirty="0" err="1" smtClean="0"/>
              <a:t>わんくま</a:t>
            </a:r>
            <a:r>
              <a:rPr lang="ja-JP" altLang="en-US" dirty="0" smtClean="0"/>
              <a:t>同盟って何？</a:t>
            </a:r>
            <a:endParaRPr lang="en-US" b="1" dirty="0"/>
          </a:p>
        </p:txBody>
      </p:sp>
      <p:sp>
        <p:nvSpPr>
          <p:cNvPr id="6" name="Title 4"/>
          <p:cNvSpPr txBox="1">
            <a:spLocks/>
          </p:cNvSpPr>
          <p:nvPr/>
        </p:nvSpPr>
        <p:spPr>
          <a:xfrm>
            <a:off x="404586" y="2264229"/>
            <a:ext cx="8394699" cy="431074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lvl="0" defTabSz="914363" fontAlgn="base">
              <a:lnSpc>
                <a:spcPct val="90000"/>
              </a:lnSpc>
              <a:spcBef>
                <a:spcPct val="0"/>
              </a:spcBef>
              <a:spcAft>
                <a:spcPct val="0"/>
              </a:spcAft>
            </a:pPr>
            <a:r>
              <a:rPr lang="ja-JP" altLang="en-US" sz="4000" dirty="0" err="1" smtClean="0"/>
              <a:t>わんくま</a:t>
            </a:r>
            <a:r>
              <a:rPr lang="ja-JP" altLang="en-US" sz="4000" dirty="0" smtClean="0"/>
              <a:t>同盟は、コミュニティで活動している者たちの集団です。</a:t>
            </a:r>
            <a:endParaRPr lang="en-US" altLang="ja-JP" sz="4000" dirty="0" smtClean="0"/>
          </a:p>
          <a:p>
            <a:pPr lvl="0" defTabSz="914363" fontAlgn="base">
              <a:lnSpc>
                <a:spcPct val="90000"/>
              </a:lnSpc>
              <a:spcBef>
                <a:spcPct val="0"/>
              </a:spcBef>
              <a:spcAft>
                <a:spcPct val="0"/>
              </a:spcAft>
            </a:pPr>
            <a:endParaRPr kumimoji="1" lang="en-US" sz="4000" b="1" i="0" u="none" strike="noStrike" kern="1200" cap="none" spc="-125"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endParaRPr>
          </a:p>
          <a:p>
            <a:pPr defTabSz="914363" fontAlgn="base">
              <a:lnSpc>
                <a:spcPct val="90000"/>
              </a:lnSpc>
              <a:spcBef>
                <a:spcPct val="0"/>
              </a:spcBef>
              <a:spcAft>
                <a:spcPct val="0"/>
              </a:spcAft>
            </a:pPr>
            <a:r>
              <a:rPr lang="ja-JP" altLang="en-US" sz="4000" dirty="0" smtClean="0"/>
              <a:t>あなたも一緒に情報発信しませんか？</a:t>
            </a:r>
          </a:p>
          <a:p>
            <a:pPr lvl="0" defTabSz="914363" fontAlgn="base">
              <a:lnSpc>
                <a:spcPct val="90000"/>
              </a:lnSpc>
              <a:spcBef>
                <a:spcPct val="0"/>
              </a:spcBef>
              <a:spcAft>
                <a:spcPct val="0"/>
              </a:spcAft>
            </a:pPr>
            <a:endParaRPr kumimoji="1" lang="en-US" sz="4000" b="1" i="0" u="none" strike="noStrike" kern="1200" cap="none" spc="-125" normalizeH="0" baseline="0" noProof="0" dirty="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361043" y="2641600"/>
            <a:ext cx="8394699" cy="380274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8/22</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  </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水</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 </a:t>
            </a:r>
            <a:r>
              <a:rPr lang="en-US" altLang="ja-JP" sz="2000" b="1" dirty="0" smtClean="0">
                <a:latin typeface="メイリオ" pitchFamily="50" charset="-128"/>
                <a:ea typeface="メイリオ" pitchFamily="50" charset="-128"/>
              </a:rPr>
              <a:t>16:40 - 17:00</a:t>
            </a:r>
            <a:r>
              <a:rPr lang="ja-JP" altLang="en-US" sz="2000" b="1" dirty="0" smtClean="0">
                <a:latin typeface="メイリオ" pitchFamily="50" charset="-128"/>
                <a:ea typeface="メイリオ" pitchFamily="50" charset="-128"/>
              </a:rPr>
              <a:t> </a:t>
            </a:r>
            <a:r>
              <a:rPr lang="ja-JP" altLang="en-US" sz="2000" b="1" spc="-125" dirty="0" err="1"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わんくま</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同盟</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ja-JP" altLang="en-US" sz="2000" b="1" dirty="0" err="1" smtClean="0">
                <a:latin typeface="メイリオ" pitchFamily="50" charset="-128"/>
                <a:ea typeface="メイリオ" pitchFamily="50" charset="-128"/>
              </a:rPr>
              <a:t>わんくま</a:t>
            </a:r>
            <a:r>
              <a:rPr lang="ja-JP" altLang="en-US" sz="2000" b="1" dirty="0" smtClean="0">
                <a:latin typeface="メイリオ" pitchFamily="50" charset="-128"/>
                <a:ea typeface="メイリオ" pitchFamily="50" charset="-128"/>
              </a:rPr>
              <a:t>ストリート ライブ ショート ショート</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8/23</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12:20-12:35</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  えムナウのプログラミングのページ</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C++</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C++/CLI</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C# </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適材適所の</a:t>
            </a:r>
            <a:r>
              <a:rPr lang="en-US" altLang="ja-JP" sz="2000" b="1" spc="-125" dirty="0" err="1"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BoF</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の紹介」</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8/23</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13:30-13:45  </a:t>
            </a:r>
            <a:r>
              <a:rPr lang="ja-JP" altLang="en-US" sz="2000" b="1" spc="-125" dirty="0" err="1"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わんくま</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同盟</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ja-JP" altLang="en-US" sz="2000" b="1" spc="-125" dirty="0" err="1"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わんくま</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ストリートライブ ダイナミック言語のおもしろさ」</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en-US" altLang="ja-JP"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8/23</a:t>
            </a:r>
            <a:r>
              <a:rPr lang="ja-JP" altLang="en-US"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15:25-16:40</a:t>
            </a:r>
            <a:r>
              <a:rPr lang="ja-JP" altLang="en-US"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  </a:t>
            </a:r>
            <a:r>
              <a:rPr lang="ja-JP" altLang="en-US" sz="2000" b="1" spc="-125" dirty="0" err="1"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わんくま</a:t>
            </a:r>
            <a:r>
              <a:rPr lang="ja-JP" altLang="en-US"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同盟</a:t>
            </a:r>
            <a:endParaRPr lang="en-US" altLang="ja-JP"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en-US" altLang="ja-JP"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.NET Framework 3.0 </a:t>
            </a:r>
            <a:r>
              <a:rPr lang="ja-JP" altLang="en-US"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rPr>
              <a:t>をこう使いたい</a:t>
            </a:r>
            <a:endParaRPr lang="en-US" altLang="ja-JP" sz="2000" b="1" spc="-125" dirty="0" smtClean="0">
              <a:ln w="3175">
                <a:noFill/>
              </a:ln>
              <a:solidFill>
                <a:srgbClr val="FF0000"/>
              </a:solidFill>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endParaRPr 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8/23</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（木）</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17:00-18:15</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  えムナウのプログラミングのページ</a:t>
            </a:r>
            <a:endPar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a:p>
            <a:pPr defTabSz="914363">
              <a:lnSpc>
                <a:spcPct val="90000"/>
              </a:lnSpc>
              <a:defRPr/>
            </a:pP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C++</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C++/CLI</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a:t>
            </a:r>
            <a:r>
              <a:rPr lang="en-US" altLang="ja-JP"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C# </a:t>
            </a:r>
            <a:r>
              <a:rPr lang="ja-JP" altLang="en-US" sz="2000" b="1" spc="-125" dirty="0" smtClean="0">
                <a:ln w="3175">
                  <a:noFill/>
                </a:ln>
                <a:effectLst>
                  <a:outerShdw blurRad="50800" dist="38100" dir="2700000" algn="tl" rotWithShape="0">
                    <a:prstClr val="black">
                      <a:alpha val="40000"/>
                    </a:prstClr>
                  </a:outerShdw>
                </a:effectLst>
                <a:latin typeface="メイリオ" pitchFamily="50" charset="-128"/>
                <a:ea typeface="メイリオ" pitchFamily="50" charset="-128"/>
              </a:rPr>
              <a:t>適材適所</a:t>
            </a:r>
            <a:endParaRPr lang="en-US" sz="2000" b="1" spc="-125" dirty="0">
              <a:ln w="3175">
                <a:noFill/>
              </a:ln>
              <a:effectLst>
                <a:outerShdw blurRad="50800" dist="38100" dir="2700000" algn="tl" rotWithShape="0">
                  <a:prstClr val="black">
                    <a:alpha val="40000"/>
                  </a:prstClr>
                </a:outerShdw>
              </a:effectLst>
              <a:latin typeface="メイリオ" pitchFamily="50" charset="-128"/>
              <a:ea typeface="メイリオ" pitchFamily="50" charset="-128"/>
            </a:endParaRPr>
          </a:p>
        </p:txBody>
      </p:sp>
      <p:sp>
        <p:nvSpPr>
          <p:cNvPr id="4" name="Title 4"/>
          <p:cNvSpPr txBox="1">
            <a:spLocks/>
          </p:cNvSpPr>
          <p:nvPr/>
        </p:nvSpPr>
        <p:spPr>
          <a:xfrm>
            <a:off x="368300" y="1593626"/>
            <a:ext cx="8394699" cy="10044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ctr" defTabSz="914363" rtl="0" eaLnBrk="1" fontAlgn="base" latinLnBrk="0" hangingPunct="1">
              <a:lnSpc>
                <a:spcPct val="90000"/>
              </a:lnSpc>
              <a:spcBef>
                <a:spcPct val="0"/>
              </a:spcBef>
              <a:spcAft>
                <a:spcPct val="0"/>
              </a:spcAft>
              <a:buClrTx/>
              <a:buSzTx/>
              <a:buFontTx/>
              <a:buNone/>
              <a:tabLst/>
              <a:defRPr/>
            </a:pPr>
            <a:r>
              <a:rPr kumimoji="1" lang="ja-JP" altLang="en-US" sz="4000" b="1" i="0" u="none" strike="noStrike" kern="1200" cap="none" spc="-125" normalizeH="0" baseline="0" noProof="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わんくま</a:t>
            </a:r>
            <a:r>
              <a:rPr kumimoji="1" lang="en-US" altLang="ja-JP" sz="4000" b="1" i="0" u="none" strike="noStrike" kern="1200" cap="none" spc="-125" normalizeH="0" baseline="0" noProof="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TechEd</a:t>
            </a:r>
            <a:r>
              <a:rPr kumimoji="1" lang="ja-JP" altLang="en-US" sz="4000" b="1" i="0" u="none" strike="noStrike" kern="1200" cap="none" spc="-125" normalizeH="0" baseline="0" noProof="0" smtClean="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rPr>
              <a:t>内イベント</a:t>
            </a:r>
            <a:endParaRPr kumimoji="1" lang="en-US" sz="4000" b="1" i="0" u="none" strike="noStrike" kern="1200" cap="none" spc="-125" normalizeH="0" baseline="0" noProof="0" dirty="0">
              <a:ln w="3175">
                <a:noFill/>
              </a:ln>
              <a:solidFill>
                <a:schemeClr val="tx1"/>
              </a:solidFill>
              <a:effectLst>
                <a:outerShdw blurRad="50800" dist="38100" dir="2700000" algn="tl" rotWithShape="0">
                  <a:prstClr val="black">
                    <a:alpha val="40000"/>
                  </a:prstClr>
                </a:outerShdw>
              </a:effectLst>
              <a:uLnTx/>
              <a:uFillTx/>
              <a:latin typeface="メイリオ" pitchFamily="50" charset="-128"/>
              <a:ea typeface="メイリオ" pitchFamily="50" charset="-128"/>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Gray">
          <a:xfrm>
            <a:off x="368301" y="1347788"/>
            <a:ext cx="8407400" cy="46496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dirty="0" smtClean="0">
                <a:effectLst>
                  <a:outerShdw blurRad="50800" dist="38100" dir="2700000" algn="tl" rotWithShape="0">
                    <a:schemeClr val="tx1">
                      <a:lumMod val="95000"/>
                      <a:alpha val="40000"/>
                    </a:schemeClr>
                  </a:outerShdw>
                </a:effectLst>
                <a:latin typeface="メイリオ" pitchFamily="50" charset="-128"/>
                <a:ea typeface="メイリオ" pitchFamily="50" charset="-128"/>
              </a:rPr>
              <a:t>Speaker Profile</a:t>
            </a:r>
            <a:endParaRPr lang="en-US" dirty="0">
              <a:effectLst>
                <a:outerShdw blurRad="50800" dist="38100" dir="2700000" algn="tl" rotWithShape="0">
                  <a:schemeClr val="tx1">
                    <a:lumMod val="95000"/>
                    <a:alpha val="40000"/>
                  </a:schemeClr>
                </a:outerShdw>
              </a:effectLst>
              <a:latin typeface="メイリオ" pitchFamily="50" charset="-128"/>
              <a:ea typeface="メイリオ" pitchFamily="50" charset="-128"/>
            </a:endParaRPr>
          </a:p>
        </p:txBody>
      </p:sp>
      <p:graphicFrame>
        <p:nvGraphicFramePr>
          <p:cNvPr id="6" name="Content Placeholder 5"/>
          <p:cNvGraphicFramePr>
            <a:graphicFrameLocks noGrp="1"/>
          </p:cNvGraphicFramePr>
          <p:nvPr>
            <p:ph idx="1"/>
          </p:nvPr>
        </p:nvGraphicFramePr>
        <p:xfrm>
          <a:off x="368299" y="1596570"/>
          <a:ext cx="8325757" cy="4354284"/>
        </p:xfrm>
        <a:graphic>
          <a:graphicData uri="http://schemas.openxmlformats.org/drawingml/2006/table">
            <a:tbl>
              <a:tblPr firstRow="1" bandRow="1">
                <a:tableStyleId>{616DA210-FB5B-4158-B5E0-FEB733F419BA}</a:tableStyleId>
              </a:tblPr>
              <a:tblGrid>
                <a:gridCol w="1817130"/>
                <a:gridCol w="1617314"/>
                <a:gridCol w="4891313"/>
              </a:tblGrid>
              <a:tr h="1451428">
                <a:tc>
                  <a:txBody>
                    <a:bodyPr/>
                    <a:lstStyle/>
                    <a:p>
                      <a:pPr algn="r"/>
                      <a:endParaRPr lang="en-US" sz="1600" dirty="0">
                        <a:latin typeface="+mn-lt"/>
                      </a:endParaRPr>
                    </a:p>
                  </a:txBody>
                  <a:tcPr anchor="ctr"/>
                </a:tc>
                <a:tc>
                  <a:txBody>
                    <a:bodyPr/>
                    <a:lstStyle/>
                    <a:p>
                      <a:r>
                        <a:rPr lang="ja-JP" altLang="en-US" b="1" dirty="0" smtClean="0">
                          <a:solidFill>
                            <a:schemeClr val="tx1"/>
                          </a:solidFill>
                        </a:rPr>
                        <a:t>中 博俊</a:t>
                      </a:r>
                      <a:endParaRPr lang="en-US" b="1" dirty="0">
                        <a:latin typeface="+mn-lt"/>
                      </a:endParaRPr>
                    </a:p>
                  </a:txBody>
                  <a:tcPr anchor="ctr"/>
                </a:tc>
                <a:tc>
                  <a:txBody>
                    <a:bodyPr/>
                    <a:lstStyle/>
                    <a:p>
                      <a:r>
                        <a:rPr lang="ja-JP" altLang="en-US" b="1" dirty="0" smtClean="0">
                          <a:solidFill>
                            <a:schemeClr val="tx1"/>
                          </a:solidFill>
                        </a:rPr>
                        <a:t>・</a:t>
                      </a:r>
                      <a:r>
                        <a:rPr lang="pt-BR" altLang="ja-JP" b="1" dirty="0" smtClean="0">
                          <a:solidFill>
                            <a:schemeClr val="tx1"/>
                          </a:solidFill>
                        </a:rPr>
                        <a:t>MVP for Visual Developer – Visual C#</a:t>
                      </a:r>
                    </a:p>
                    <a:p>
                      <a:r>
                        <a:rPr lang="ja-JP" altLang="en-US" b="1" dirty="0" smtClean="0">
                          <a:solidFill>
                            <a:schemeClr val="tx1"/>
                          </a:solidFill>
                          <a:latin typeface="+mn-lt"/>
                        </a:rPr>
                        <a:t>・大阪でアーキテクトしてます。</a:t>
                      </a:r>
                      <a:endParaRPr lang="en-US" altLang="ja-JP" b="1" dirty="0" smtClean="0">
                        <a:solidFill>
                          <a:schemeClr val="tx1"/>
                        </a:solidFill>
                        <a:latin typeface="+mn-lt"/>
                      </a:endParaRPr>
                    </a:p>
                    <a:p>
                      <a:r>
                        <a:rPr lang="ja-JP" altLang="en-US" b="1" dirty="0" smtClean="0">
                          <a:solidFill>
                            <a:schemeClr val="tx1"/>
                          </a:solidFill>
                          <a:latin typeface="+mn-lt"/>
                        </a:rPr>
                        <a:t>・最新技術を追っかけるのって、たいへんだけど楽しいですよね。</a:t>
                      </a:r>
                    </a:p>
                  </a:txBody>
                  <a:tcPr anchor="ctr"/>
                </a:tc>
              </a:tr>
              <a:tr h="1451428">
                <a:tc>
                  <a:txBody>
                    <a:bodyPr/>
                    <a:lstStyle/>
                    <a:p>
                      <a:pPr algn="r"/>
                      <a:endParaRPr lang="en-US" sz="1600" dirty="0">
                        <a:latin typeface="+mn-lt"/>
                      </a:endParaRPr>
                    </a:p>
                  </a:txBody>
                  <a:tcPr anchor="ctr"/>
                </a:tc>
                <a:tc>
                  <a:txBody>
                    <a:bodyPr/>
                    <a:lstStyle/>
                    <a:p>
                      <a:r>
                        <a:rPr lang="ja-JP" altLang="en-US" b="1" dirty="0" smtClean="0">
                          <a:solidFill>
                            <a:schemeClr val="tx1"/>
                          </a:solidFill>
                        </a:rPr>
                        <a:t>露木 敏博</a:t>
                      </a:r>
                      <a:endParaRPr lang="en-US" b="1" dirty="0">
                        <a:latin typeface="+mn-lt"/>
                      </a:endParaRPr>
                    </a:p>
                  </a:txBody>
                  <a:tcPr anchor="ctr"/>
                </a:tc>
                <a:tc>
                  <a:txBody>
                    <a:bodyPr/>
                    <a:lstStyle/>
                    <a:p>
                      <a:r>
                        <a:rPr lang="ja-JP" altLang="en-US" b="1" dirty="0" smtClean="0">
                          <a:solidFill>
                            <a:schemeClr val="tx1"/>
                          </a:solidFill>
                        </a:rPr>
                        <a:t>・</a:t>
                      </a:r>
                      <a:r>
                        <a:rPr lang="pt-BR" altLang="ja-JP" b="1" dirty="0" smtClean="0">
                          <a:solidFill>
                            <a:schemeClr val="tx1"/>
                          </a:solidFill>
                        </a:rPr>
                        <a:t>MVP for Visual Developer – Solutions Architecht</a:t>
                      </a:r>
                    </a:p>
                    <a:p>
                      <a:r>
                        <a:rPr lang="ja-JP" altLang="en-US" b="1" dirty="0" smtClean="0">
                          <a:solidFill>
                            <a:schemeClr val="tx1"/>
                          </a:solidFill>
                        </a:rPr>
                        <a:t>・東京でシステム設計の為のノウハウ資料作成、コンサルティングをしています。</a:t>
                      </a:r>
                      <a:endParaRPr lang="pt-BR" altLang="ja-JP" b="1" dirty="0" smtClean="0">
                        <a:solidFill>
                          <a:schemeClr val="tx1"/>
                        </a:solidFill>
                      </a:endParaRPr>
                    </a:p>
                  </a:txBody>
                  <a:tcPr anchor="ctr"/>
                </a:tc>
              </a:tr>
              <a:tr h="1451428">
                <a:tc>
                  <a:txBody>
                    <a:bodyPr/>
                    <a:lstStyle/>
                    <a:p>
                      <a:pPr algn="r"/>
                      <a:endParaRPr lang="en-US" sz="1600" dirty="0">
                        <a:latin typeface="+mn-lt"/>
                      </a:endParaRPr>
                    </a:p>
                  </a:txBody>
                  <a:tcPr anchor="ctr"/>
                </a:tc>
                <a:tc>
                  <a:txBody>
                    <a:bodyPr/>
                    <a:lstStyle/>
                    <a:p>
                      <a:r>
                        <a:rPr lang="ja-JP" altLang="en-US" b="1" dirty="0" smtClean="0">
                          <a:solidFill>
                            <a:schemeClr val="tx1"/>
                          </a:solidFill>
                        </a:rPr>
                        <a:t>森 博之</a:t>
                      </a:r>
                      <a:endParaRPr lang="en-US" b="1" dirty="0">
                        <a:latin typeface="+mn-lt"/>
                      </a:endParaRPr>
                    </a:p>
                  </a:txBody>
                  <a:tcPr anchor="ctr"/>
                </a:tc>
                <a:tc>
                  <a:txBody>
                    <a:bodyPr/>
                    <a:lstStyle/>
                    <a:p>
                      <a:r>
                        <a:rPr lang="ja-JP" altLang="en-US" b="1" dirty="0" smtClean="0">
                          <a:solidFill>
                            <a:schemeClr val="tx1"/>
                          </a:solidFill>
                        </a:rPr>
                        <a:t>・</a:t>
                      </a:r>
                      <a:r>
                        <a:rPr lang="pt-BR" altLang="ja-JP" b="1" dirty="0" smtClean="0">
                          <a:solidFill>
                            <a:schemeClr val="tx1"/>
                          </a:solidFill>
                        </a:rPr>
                        <a:t>MVP for Visual Developer – Visual C#</a:t>
                      </a:r>
                    </a:p>
                    <a:p>
                      <a:r>
                        <a:rPr lang="ja-JP" altLang="en-US" b="1" dirty="0" smtClean="0">
                          <a:solidFill>
                            <a:schemeClr val="tx1"/>
                          </a:solidFill>
                          <a:latin typeface="+mn-lt"/>
                        </a:rPr>
                        <a:t>・東京でソフトウェア開発のエンジニア</a:t>
                      </a:r>
                      <a:endParaRPr lang="en-US" altLang="ja-JP" b="1" dirty="0" smtClean="0">
                        <a:solidFill>
                          <a:schemeClr val="tx1"/>
                        </a:solidFill>
                        <a:latin typeface="+mn-lt"/>
                      </a:endParaRPr>
                    </a:p>
                    <a:p>
                      <a:r>
                        <a:rPr lang="ja-JP" altLang="en-US" b="1" dirty="0" smtClean="0">
                          <a:solidFill>
                            <a:schemeClr val="tx1"/>
                          </a:solidFill>
                          <a:latin typeface="+mn-lt"/>
                        </a:rPr>
                        <a:t>・ひろえむの日々是勉強＠</a:t>
                      </a:r>
                      <a:r>
                        <a:rPr lang="ja-JP" altLang="en-US" b="1" dirty="0" err="1" smtClean="0">
                          <a:solidFill>
                            <a:schemeClr val="tx1"/>
                          </a:solidFill>
                          <a:latin typeface="+mn-lt"/>
                        </a:rPr>
                        <a:t>わんくま</a:t>
                      </a:r>
                      <a:r>
                        <a:rPr lang="ja-JP" altLang="en-US" b="1" dirty="0" smtClean="0">
                          <a:solidFill>
                            <a:schemeClr val="tx1"/>
                          </a:solidFill>
                          <a:latin typeface="+mn-lt"/>
                        </a:rPr>
                        <a:t>同盟</a:t>
                      </a:r>
                      <a:endParaRPr lang="en-US" altLang="ja-JP" b="1" dirty="0" smtClean="0">
                        <a:solidFill>
                          <a:schemeClr val="tx1"/>
                        </a:solidFill>
                        <a:latin typeface="+mn-lt"/>
                      </a:endParaRPr>
                    </a:p>
                    <a:p>
                      <a:r>
                        <a:rPr lang="ja-JP" altLang="en-US" b="1" dirty="0" smtClean="0">
                          <a:solidFill>
                            <a:schemeClr val="tx1"/>
                          </a:solidFill>
                          <a:latin typeface="+mn-lt"/>
                        </a:rPr>
                        <a:t>　</a:t>
                      </a:r>
                      <a:r>
                        <a:rPr lang="en-US" altLang="ja-JP" b="1" dirty="0" smtClean="0">
                          <a:solidFill>
                            <a:schemeClr val="tx1"/>
                          </a:solidFill>
                          <a:latin typeface="+mn-lt"/>
                        </a:rPr>
                        <a:t>http://blogs.wankuma.com/hirom/</a:t>
                      </a:r>
                      <a:endParaRPr lang="en-US" b="1" dirty="0">
                        <a:latin typeface="+mn-lt"/>
                      </a:endParaRPr>
                    </a:p>
                  </a:txBody>
                  <a:tcPr anchor="ctr"/>
                </a:tc>
              </a:tr>
            </a:tbl>
          </a:graphicData>
        </a:graphic>
      </p:graphicFrame>
      <p:sp>
        <p:nvSpPr>
          <p:cNvPr id="5"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スピーカープロフィール</a:t>
            </a:r>
            <a:endParaRPr kumimoji="1" 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pic>
        <p:nvPicPr>
          <p:cNvPr id="1026" name="Picture 2" descr="C:\Documents and Settings\Administrator\デスクトップ\個人用\hiromimage.jpg"/>
          <p:cNvPicPr>
            <a:picLocks noChangeAspect="1" noChangeArrowheads="1"/>
          </p:cNvPicPr>
          <p:nvPr/>
        </p:nvPicPr>
        <p:blipFill>
          <a:blip r:embed="rId2"/>
          <a:srcRect/>
          <a:stretch>
            <a:fillRect/>
          </a:stretch>
        </p:blipFill>
        <p:spPr bwMode="auto">
          <a:xfrm>
            <a:off x="798285" y="4590596"/>
            <a:ext cx="965427" cy="1287236"/>
          </a:xfrm>
          <a:prstGeom prst="rect">
            <a:avLst/>
          </a:prstGeom>
          <a:noFill/>
        </p:spPr>
      </p:pic>
      <p:pic>
        <p:nvPicPr>
          <p:cNvPr id="3" name="Picture 2" descr="C:\Documents and Settings\Administrator\デスクトップ\MvpPhoto.jpg"/>
          <p:cNvPicPr>
            <a:picLocks noChangeAspect="1" noChangeArrowheads="1"/>
          </p:cNvPicPr>
          <p:nvPr/>
        </p:nvPicPr>
        <p:blipFill>
          <a:blip r:embed="rId3"/>
          <a:srcRect/>
          <a:stretch>
            <a:fillRect/>
          </a:stretch>
        </p:blipFill>
        <p:spPr bwMode="auto">
          <a:xfrm>
            <a:off x="804863" y="3181350"/>
            <a:ext cx="965880" cy="1238308"/>
          </a:xfrm>
          <a:prstGeom prst="rect">
            <a:avLst/>
          </a:prstGeom>
          <a:noFill/>
        </p:spPr>
      </p:pic>
      <p:pic>
        <p:nvPicPr>
          <p:cNvPr id="7" name="Picture 2" descr="C:\Users\localnaka\Desktop\新しいフォルダ\naka[1].jpg"/>
          <p:cNvPicPr>
            <a:picLocks noChangeAspect="1" noChangeArrowheads="1"/>
          </p:cNvPicPr>
          <p:nvPr/>
        </p:nvPicPr>
        <p:blipFill>
          <a:blip r:embed="rId4"/>
          <a:srcRect/>
          <a:stretch>
            <a:fillRect/>
          </a:stretch>
        </p:blipFill>
        <p:spPr bwMode="auto">
          <a:xfrm>
            <a:off x="571274" y="1721303"/>
            <a:ext cx="1266825" cy="1171575"/>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Todays Rules</a:t>
            </a:r>
            <a:endParaRPr lang="en-US" dirty="0"/>
          </a:p>
        </p:txBody>
      </p:sp>
      <p:sp>
        <p:nvSpPr>
          <p:cNvPr id="3" name="Content Placeholder 2"/>
          <p:cNvSpPr>
            <a:spLocks noGrp="1"/>
          </p:cNvSpPr>
          <p:nvPr>
            <p:ph idx="1"/>
          </p:nvPr>
        </p:nvSpPr>
        <p:spPr>
          <a:xfrm>
            <a:off x="353785" y="1536473"/>
            <a:ext cx="8382000" cy="6596165"/>
          </a:xfrm>
        </p:spPr>
        <p:txBody>
          <a:bodyPr/>
          <a:lstStyle/>
          <a:p>
            <a:pPr>
              <a:buNone/>
            </a:pPr>
            <a:r>
              <a:rPr lang="ja-JP" altLang="en-US" dirty="0" smtClean="0"/>
              <a:t>・スピーカーによる・・・</a:t>
            </a:r>
            <a:endParaRPr lang="en-US" altLang="ja-JP" dirty="0" smtClean="0"/>
          </a:p>
          <a:p>
            <a:pPr>
              <a:buNone/>
            </a:pPr>
            <a:r>
              <a:rPr lang="ja-JP" altLang="en-US" dirty="0" smtClean="0"/>
              <a:t>　　　　　５分でわかるテクノロジ解説</a:t>
            </a:r>
            <a:endParaRPr lang="en-US" altLang="ja-JP" dirty="0" smtClean="0"/>
          </a:p>
          <a:p>
            <a:pPr>
              <a:buNone/>
            </a:pPr>
            <a:r>
              <a:rPr lang="ja-JP" altLang="en-US" dirty="0" smtClean="0"/>
              <a:t>・パネラー・オーディエンスを交えた・・・</a:t>
            </a:r>
            <a:endParaRPr lang="en-US" altLang="ja-JP" dirty="0" smtClean="0"/>
          </a:p>
          <a:p>
            <a:pPr algn="ctr">
              <a:buNone/>
            </a:pPr>
            <a:r>
              <a:rPr lang="ja-JP" altLang="en-US" dirty="0" smtClean="0"/>
              <a:t>ディスカッション！（</a:t>
            </a:r>
            <a:r>
              <a:rPr lang="ja-JP" altLang="en-US" dirty="0" err="1" smtClean="0"/>
              <a:t>わんくま</a:t>
            </a:r>
            <a:r>
              <a:rPr lang="ja-JP" altLang="en-US" dirty="0" smtClean="0"/>
              <a:t>風）</a:t>
            </a:r>
            <a:endParaRPr lang="en-US" altLang="ja-JP" dirty="0" smtClean="0"/>
          </a:p>
          <a:p>
            <a:pPr algn="ctr">
              <a:buNone/>
            </a:pPr>
            <a:endParaRPr lang="en-US" altLang="ja-JP" dirty="0" smtClean="0"/>
          </a:p>
          <a:p>
            <a:pPr>
              <a:buNone/>
            </a:pPr>
            <a:r>
              <a:rPr lang="ja-JP" altLang="en-US" dirty="0" smtClean="0"/>
              <a:t>　　　　・なぜ生まれたか？</a:t>
            </a:r>
            <a:endParaRPr lang="en-US" altLang="ja-JP" dirty="0" smtClean="0"/>
          </a:p>
          <a:p>
            <a:pPr>
              <a:buNone/>
            </a:pPr>
            <a:r>
              <a:rPr lang="ja-JP" altLang="en-US" dirty="0" smtClean="0"/>
              <a:t>　　　　・利用するためのハードル</a:t>
            </a:r>
            <a:endParaRPr lang="en-US" altLang="ja-JP" dirty="0" smtClean="0"/>
          </a:p>
          <a:p>
            <a:pPr>
              <a:buNone/>
            </a:pPr>
            <a:r>
              <a:rPr lang="ja-JP" altLang="en-US" dirty="0" smtClean="0"/>
              <a:t>　　　　・導入方法</a:t>
            </a:r>
            <a:endParaRPr lang="en-US" altLang="ja-JP" dirty="0" smtClean="0"/>
          </a:p>
          <a:p>
            <a:pPr>
              <a:buNone/>
            </a:pPr>
            <a:r>
              <a:rPr lang="ja-JP" altLang="en-US" dirty="0" smtClean="0"/>
              <a:t>　　　　　　　　利用しなかった場合　</a:t>
            </a:r>
            <a:endParaRPr lang="en-US" altLang="ja-JP" dirty="0" smtClean="0"/>
          </a:p>
          <a:p>
            <a:pPr>
              <a:buNone/>
            </a:pPr>
            <a:r>
              <a:rPr lang="ja-JP" altLang="en-US" dirty="0" smtClean="0"/>
              <a:t>　　　　　　　　</a:t>
            </a:r>
            <a:r>
              <a:rPr lang="ja-JP" altLang="en-US" dirty="0" smtClean="0">
                <a:solidFill>
                  <a:srgbClr val="FFFF00"/>
                </a:solidFill>
              </a:rPr>
              <a:t>→利用すると・・・</a:t>
            </a:r>
            <a:endParaRPr lang="en-US" altLang="ja-JP" dirty="0" smtClean="0">
              <a:solidFill>
                <a:srgbClr val="FFFF00"/>
              </a:solidFill>
            </a:endParaRPr>
          </a:p>
          <a:p>
            <a:pPr>
              <a:buNone/>
            </a:pPr>
            <a:r>
              <a:rPr lang="ja-JP" altLang="en-US" dirty="0" smtClean="0"/>
              <a:t>　　　　・このテクノロジの未来図</a:t>
            </a:r>
            <a:endParaRPr lang="en-US" altLang="ja-JP" dirty="0" smtClean="0"/>
          </a:p>
          <a:p>
            <a:endParaRPr lang="en-US" altLang="ja-JP" dirty="0" smtClean="0"/>
          </a:p>
          <a:p>
            <a:endParaRPr lang="en-US" dirty="0" smtClean="0"/>
          </a:p>
          <a:p>
            <a:endParaRPr lang="en-US" dirty="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本日のルール</a:t>
            </a: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checkerboard(across)">
                                      <p:cBhvr>
                                        <p:cTn id="64" dur="5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checkerboard(across)">
                                      <p:cBhvr>
                                        <p:cTn id="69" dur="500"/>
                                        <p:tgtEl>
                                          <p:spTgt spid="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7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WCF</a:t>
            </a:r>
            <a:endParaRPr lang="en-US" dirty="0"/>
          </a:p>
        </p:txBody>
      </p:sp>
      <p:sp>
        <p:nvSpPr>
          <p:cNvPr id="3" name="Content Placeholder 2"/>
          <p:cNvSpPr>
            <a:spLocks noGrp="1"/>
          </p:cNvSpPr>
          <p:nvPr>
            <p:ph idx="1"/>
          </p:nvPr>
        </p:nvSpPr>
        <p:spPr>
          <a:xfrm>
            <a:off x="353785" y="1536473"/>
            <a:ext cx="8382000" cy="4685898"/>
          </a:xfrm>
        </p:spPr>
        <p:txBody>
          <a:bodyPr/>
          <a:lstStyle/>
          <a:p>
            <a:r>
              <a:rPr lang="en-US" dirty="0" smtClean="0"/>
              <a:t>Windows Communication Foundation</a:t>
            </a:r>
          </a:p>
          <a:p>
            <a:r>
              <a:rPr lang="en-US" dirty="0" smtClean="0"/>
              <a:t>Microsoft</a:t>
            </a:r>
            <a:r>
              <a:rPr lang="ja-JP" altLang="en-US" dirty="0" smtClean="0"/>
              <a:t>製の通信サブシステム</a:t>
            </a:r>
            <a:endParaRPr lang="en-US" altLang="ja-JP" dirty="0" smtClean="0"/>
          </a:p>
          <a:p>
            <a:endParaRPr lang="en-US" dirty="0" smtClean="0"/>
          </a:p>
          <a:p>
            <a:r>
              <a:rPr lang="en-US" altLang="ja-JP" dirty="0" smtClean="0"/>
              <a:t>WS-*</a:t>
            </a:r>
            <a:r>
              <a:rPr lang="ja-JP" altLang="en-US" dirty="0" smtClean="0"/>
              <a:t>が使える</a:t>
            </a:r>
            <a:endParaRPr lang="en-US" altLang="ja-JP" dirty="0" smtClean="0"/>
          </a:p>
          <a:p>
            <a:r>
              <a:rPr lang="en-US" dirty="0" smtClean="0"/>
              <a:t>MSMQ</a:t>
            </a:r>
            <a:r>
              <a:rPr lang="ja-JP" altLang="en-US" dirty="0" smtClean="0"/>
              <a:t>が使える</a:t>
            </a:r>
            <a:endParaRPr lang="en-US" altLang="ja-JP" dirty="0" smtClean="0"/>
          </a:p>
          <a:p>
            <a:r>
              <a:rPr lang="ja-JP" altLang="en-US" dirty="0" smtClean="0"/>
              <a:t>同じサービスを差し替えられる</a:t>
            </a:r>
            <a:endParaRPr lang="en-US" altLang="ja-JP" dirty="0" smtClean="0"/>
          </a:p>
          <a:p>
            <a:r>
              <a:rPr lang="ja-JP" altLang="en-US" dirty="0" smtClean="0"/>
              <a:t>動的に振り分け可能</a:t>
            </a:r>
            <a:endParaRPr lang="en-US" altLang="ja-JP" dirty="0" smtClean="0"/>
          </a:p>
          <a:p>
            <a:r>
              <a:rPr lang="ja-JP" altLang="en-US" dirty="0" smtClean="0"/>
              <a:t>設定ファイル</a:t>
            </a:r>
            <a:endParaRPr lang="en-US" dirty="0" smtClean="0"/>
          </a:p>
          <a:p>
            <a:endParaRPr lang="en-US" dirty="0" smtClean="0"/>
          </a:p>
          <a:p>
            <a:endParaRPr lang="en-US" dirty="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５分でわかる</a:t>
            </a:r>
            <a:r>
              <a:rPr kumimoji="1" lang="en-US" altLang="ja-JP"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WCF</a:t>
            </a: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Discussion</a:t>
            </a:r>
            <a:endParaRPr lang="en-US" dirty="0"/>
          </a:p>
        </p:txBody>
      </p:sp>
      <p:sp>
        <p:nvSpPr>
          <p:cNvPr id="3" name="Content Placeholder 2"/>
          <p:cNvSpPr>
            <a:spLocks noGrp="1"/>
          </p:cNvSpPr>
          <p:nvPr>
            <p:ph idx="1"/>
          </p:nvPr>
        </p:nvSpPr>
        <p:spPr>
          <a:xfrm>
            <a:off x="353785" y="1536473"/>
            <a:ext cx="8382000" cy="4685898"/>
          </a:xfrm>
        </p:spPr>
        <p:txBody>
          <a:bodyPr/>
          <a:lstStyle/>
          <a:p>
            <a:pPr algn="ctr">
              <a:buNone/>
            </a:pPr>
            <a:endParaRPr lang="en-US" altLang="ja-JP" dirty="0" smtClean="0"/>
          </a:p>
          <a:p>
            <a:pPr>
              <a:buNone/>
            </a:pPr>
            <a:r>
              <a:rPr lang="ja-JP" altLang="en-US" dirty="0" smtClean="0"/>
              <a:t>　　　　・なぜ生まれたか？</a:t>
            </a:r>
            <a:endParaRPr lang="en-US" altLang="ja-JP" dirty="0" smtClean="0"/>
          </a:p>
          <a:p>
            <a:pPr>
              <a:buNone/>
            </a:pPr>
            <a:r>
              <a:rPr lang="ja-JP" altLang="en-US" dirty="0" smtClean="0"/>
              <a:t>　　　　・利用するためのハードル</a:t>
            </a:r>
            <a:endParaRPr lang="en-US" altLang="ja-JP" dirty="0" smtClean="0"/>
          </a:p>
          <a:p>
            <a:pPr>
              <a:buNone/>
            </a:pPr>
            <a:r>
              <a:rPr lang="ja-JP" altLang="en-US" dirty="0" smtClean="0"/>
              <a:t>　　　　・導入方法</a:t>
            </a:r>
            <a:endParaRPr lang="en-US" altLang="ja-JP" dirty="0" smtClean="0"/>
          </a:p>
          <a:p>
            <a:pPr>
              <a:buNone/>
            </a:pPr>
            <a:r>
              <a:rPr lang="ja-JP" altLang="en-US" dirty="0" smtClean="0"/>
              <a:t>　　　　　　　　利用しなかった場合　</a:t>
            </a:r>
            <a:endParaRPr lang="en-US" altLang="ja-JP" dirty="0" smtClean="0"/>
          </a:p>
          <a:p>
            <a:pPr>
              <a:buNone/>
            </a:pPr>
            <a:r>
              <a:rPr lang="ja-JP" altLang="en-US" dirty="0" smtClean="0"/>
              <a:t>　　　　　　　　</a:t>
            </a:r>
            <a:r>
              <a:rPr lang="ja-JP" altLang="en-US" dirty="0" smtClean="0">
                <a:solidFill>
                  <a:srgbClr val="FFFF00"/>
                </a:solidFill>
              </a:rPr>
              <a:t>→利用すると・・・</a:t>
            </a:r>
            <a:endParaRPr lang="en-US" altLang="ja-JP" dirty="0" smtClean="0">
              <a:solidFill>
                <a:srgbClr val="FFFF00"/>
              </a:solidFill>
            </a:endParaRPr>
          </a:p>
          <a:p>
            <a:pPr>
              <a:buNone/>
            </a:pPr>
            <a:r>
              <a:rPr lang="ja-JP" altLang="en-US" dirty="0" smtClean="0"/>
              <a:t>　　　　・このテクノロジの未来図</a:t>
            </a:r>
            <a:endParaRPr lang="en-US" altLang="ja-JP" dirty="0" smtClean="0"/>
          </a:p>
          <a:p>
            <a:endParaRPr lang="en-US" altLang="ja-JP" dirty="0" smtClean="0"/>
          </a:p>
          <a:p>
            <a:endParaRPr lang="en-US" dirty="0" smtClean="0"/>
          </a:p>
          <a:p>
            <a:endParaRPr lang="en-US" dirty="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en-US" altLang="ja-JP" sz="2800" dirty="0" smtClean="0">
                <a:latin typeface="メイリオ" pitchFamily="50" charset="-128"/>
                <a:ea typeface="メイリオ" pitchFamily="50" charset="-128"/>
              </a:rPr>
              <a:t>WCF</a:t>
            </a:r>
            <a:r>
              <a:rPr kumimoji="1" lang="ja-JP" altLang="en-US" sz="2800" dirty="0" smtClean="0">
                <a:latin typeface="メイリオ" pitchFamily="50" charset="-128"/>
                <a:ea typeface="メイリオ" pitchFamily="50" charset="-128"/>
              </a:rPr>
              <a:t>について</a:t>
            </a:r>
            <a:endParaRPr kumimoji="1" lang="en-US" altLang="ja-JP" sz="2800" dirty="0" smtClean="0">
              <a:latin typeface="メイリオ" pitchFamily="50" charset="-128"/>
              <a:ea typeface="メイリオ" pitchFamily="50" charset="-128"/>
            </a:endParaRPr>
          </a:p>
          <a:p>
            <a:pPr marL="384939" marR="0" lvl="0" indent="-384939" algn="l" defTabSz="914327" rtl="0" eaLnBrk="1" fontAlgn="auto" latinLnBrk="0" hangingPunct="1">
              <a:lnSpc>
                <a:spcPct val="90000"/>
              </a:lnSpc>
              <a:spcBef>
                <a:spcPts val="700"/>
              </a:spcBef>
              <a:spcAft>
                <a:spcPts val="0"/>
              </a:spcAft>
              <a:buClrTx/>
              <a:buSzTx/>
              <a:tabLst/>
              <a:defRPr/>
            </a:pP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heckerboard(across)">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heckerboard(across)">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WF</a:t>
            </a:r>
            <a:endParaRPr lang="en-US" dirty="0"/>
          </a:p>
        </p:txBody>
      </p:sp>
      <p:sp>
        <p:nvSpPr>
          <p:cNvPr id="3" name="Content Placeholder 2"/>
          <p:cNvSpPr>
            <a:spLocks noGrp="1"/>
          </p:cNvSpPr>
          <p:nvPr>
            <p:ph idx="1"/>
          </p:nvPr>
        </p:nvSpPr>
        <p:spPr>
          <a:xfrm>
            <a:off x="368300" y="1347788"/>
            <a:ext cx="8382000" cy="4208332"/>
          </a:xfrm>
        </p:spPr>
        <p:txBody>
          <a:bodyPr/>
          <a:lstStyle/>
          <a:p>
            <a:r>
              <a:rPr lang="en-US" dirty="0" smtClean="0"/>
              <a:t>Windows Workflow Foundation</a:t>
            </a:r>
          </a:p>
          <a:p>
            <a:r>
              <a:rPr lang="ja-JP" altLang="en-US" dirty="0" smtClean="0"/>
              <a:t>ワークフロー開発のためのフレームワーク</a:t>
            </a:r>
            <a:endParaRPr lang="en-US" altLang="ja-JP" dirty="0" smtClean="0"/>
          </a:p>
          <a:p>
            <a:endParaRPr lang="en-US" dirty="0" smtClean="0"/>
          </a:p>
          <a:p>
            <a:r>
              <a:rPr lang="ja-JP" altLang="en-US" dirty="0" smtClean="0"/>
              <a:t>フローチャートプログラミング</a:t>
            </a:r>
            <a:endParaRPr lang="en-US" altLang="ja-JP" dirty="0" smtClean="0"/>
          </a:p>
          <a:p>
            <a:r>
              <a:rPr lang="ja-JP" altLang="en-US" dirty="0" smtClean="0"/>
              <a:t>バッチプログラムを作りやすい</a:t>
            </a:r>
            <a:endParaRPr lang="en-US" altLang="ja-JP" dirty="0" smtClean="0"/>
          </a:p>
          <a:p>
            <a:r>
              <a:rPr lang="ja-JP" altLang="en-US" dirty="0" smtClean="0"/>
              <a:t>ステート管理をしてくれる</a:t>
            </a:r>
            <a:endParaRPr lang="en-US" altLang="ja-JP" dirty="0" smtClean="0"/>
          </a:p>
          <a:p>
            <a:r>
              <a:rPr lang="en-US" dirty="0" smtClean="0"/>
              <a:t>Windows SharePoint Service</a:t>
            </a:r>
            <a:r>
              <a:rPr lang="ja-JP" altLang="en-US" dirty="0" smtClean="0"/>
              <a:t>と連携できる</a:t>
            </a:r>
            <a:endParaRPr lang="en-US" altLang="ja-JP" dirty="0" smtClean="0"/>
          </a:p>
          <a:p>
            <a:r>
              <a:rPr lang="ja-JP" altLang="en-US" dirty="0" smtClean="0"/>
              <a:t>稟議書など</a:t>
            </a:r>
            <a:endParaRPr lang="en-US" altLang="ja-JP" dirty="0" smtClean="0"/>
          </a:p>
          <a:p>
            <a:endParaRPr lang="en-US" dirty="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ja-JP" altLang="en-US"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５分でわかる</a:t>
            </a:r>
            <a:r>
              <a:rPr kumimoji="1" lang="en-US" altLang="ja-JP" sz="28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mn-cs"/>
              </a:rPr>
              <a:t>WF</a:t>
            </a: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Discussion</a:t>
            </a:r>
            <a:endParaRPr lang="en-US" dirty="0"/>
          </a:p>
        </p:txBody>
      </p:sp>
      <p:sp>
        <p:nvSpPr>
          <p:cNvPr id="3" name="Content Placeholder 2"/>
          <p:cNvSpPr>
            <a:spLocks noGrp="1"/>
          </p:cNvSpPr>
          <p:nvPr>
            <p:ph idx="1"/>
          </p:nvPr>
        </p:nvSpPr>
        <p:spPr>
          <a:xfrm>
            <a:off x="353785" y="1536473"/>
            <a:ext cx="8382000" cy="4685898"/>
          </a:xfrm>
        </p:spPr>
        <p:txBody>
          <a:bodyPr/>
          <a:lstStyle/>
          <a:p>
            <a:pPr algn="ctr">
              <a:buNone/>
            </a:pPr>
            <a:endParaRPr lang="en-US" altLang="ja-JP" dirty="0" smtClean="0"/>
          </a:p>
          <a:p>
            <a:pPr>
              <a:buNone/>
            </a:pPr>
            <a:r>
              <a:rPr lang="ja-JP" altLang="en-US" dirty="0" smtClean="0"/>
              <a:t>　　　　・なぜ生まれたか？</a:t>
            </a:r>
            <a:endParaRPr lang="en-US" altLang="ja-JP" dirty="0" smtClean="0"/>
          </a:p>
          <a:p>
            <a:pPr>
              <a:buNone/>
            </a:pPr>
            <a:r>
              <a:rPr lang="ja-JP" altLang="en-US" dirty="0" smtClean="0"/>
              <a:t>　　　　・利用するためのハードル</a:t>
            </a:r>
            <a:endParaRPr lang="en-US" altLang="ja-JP" dirty="0" smtClean="0"/>
          </a:p>
          <a:p>
            <a:pPr>
              <a:buNone/>
            </a:pPr>
            <a:r>
              <a:rPr lang="ja-JP" altLang="en-US" dirty="0" smtClean="0"/>
              <a:t>　　　　・導入方法</a:t>
            </a:r>
            <a:endParaRPr lang="en-US" altLang="ja-JP" dirty="0" smtClean="0"/>
          </a:p>
          <a:p>
            <a:pPr>
              <a:buNone/>
            </a:pPr>
            <a:r>
              <a:rPr lang="ja-JP" altLang="en-US" dirty="0" smtClean="0"/>
              <a:t>　　　　　　　　利用しなかった場合　</a:t>
            </a:r>
            <a:endParaRPr lang="en-US" altLang="ja-JP" dirty="0" smtClean="0"/>
          </a:p>
          <a:p>
            <a:pPr>
              <a:buNone/>
            </a:pPr>
            <a:r>
              <a:rPr lang="ja-JP" altLang="en-US" dirty="0" smtClean="0"/>
              <a:t>　　　　　　　　</a:t>
            </a:r>
            <a:r>
              <a:rPr lang="ja-JP" altLang="en-US" dirty="0" smtClean="0">
                <a:solidFill>
                  <a:srgbClr val="FFFF00"/>
                </a:solidFill>
              </a:rPr>
              <a:t>→利用すると・・・</a:t>
            </a:r>
            <a:endParaRPr lang="en-US" altLang="ja-JP" dirty="0" smtClean="0">
              <a:solidFill>
                <a:srgbClr val="FFFF00"/>
              </a:solidFill>
            </a:endParaRPr>
          </a:p>
          <a:p>
            <a:pPr>
              <a:buNone/>
            </a:pPr>
            <a:r>
              <a:rPr lang="ja-JP" altLang="en-US" dirty="0" smtClean="0"/>
              <a:t>　　　　・このテクノロジの未来図</a:t>
            </a:r>
            <a:endParaRPr lang="en-US" altLang="ja-JP" dirty="0" smtClean="0"/>
          </a:p>
          <a:p>
            <a:endParaRPr lang="en-US" altLang="ja-JP" dirty="0" smtClean="0"/>
          </a:p>
          <a:p>
            <a:endParaRPr lang="en-US" dirty="0" smtClean="0"/>
          </a:p>
          <a:p>
            <a:endParaRPr lang="en-US" dirty="0"/>
          </a:p>
        </p:txBody>
      </p:sp>
      <p:sp>
        <p:nvSpPr>
          <p:cNvPr id="11" name="Text Placeholder 8"/>
          <p:cNvSpPr txBox="1">
            <a:spLocks/>
          </p:cNvSpPr>
          <p:nvPr/>
        </p:nvSpPr>
        <p:spPr>
          <a:xfrm>
            <a:off x="368300" y="767292"/>
            <a:ext cx="8394700" cy="455509"/>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r>
              <a:rPr kumimoji="1" lang="en-US" altLang="ja-JP" sz="2800" dirty="0" smtClean="0">
                <a:latin typeface="メイリオ" pitchFamily="50" charset="-128"/>
                <a:ea typeface="メイリオ" pitchFamily="50" charset="-128"/>
              </a:rPr>
              <a:t>WF</a:t>
            </a:r>
            <a:r>
              <a:rPr kumimoji="1" lang="ja-JP" altLang="en-US" sz="2800" dirty="0" smtClean="0">
                <a:latin typeface="メイリオ" pitchFamily="50" charset="-128"/>
                <a:ea typeface="メイリオ" pitchFamily="50" charset="-128"/>
              </a:rPr>
              <a:t>について</a:t>
            </a:r>
            <a:endParaRPr kumimoji="1" lang="en-US" altLang="ja-JP" sz="2800" dirty="0" smtClean="0">
              <a:latin typeface="メイリオ" pitchFamily="50" charset="-128"/>
              <a:ea typeface="メイリオ" pitchFamily="50" charset="-128"/>
            </a:endParaRPr>
          </a:p>
          <a:p>
            <a:pPr marL="384939" marR="0" lvl="0" indent="-384939" algn="l" defTabSz="914327" rtl="0" eaLnBrk="1" fontAlgn="auto" latinLnBrk="0" hangingPunct="1">
              <a:lnSpc>
                <a:spcPct val="90000"/>
              </a:lnSpc>
              <a:spcBef>
                <a:spcPts val="700"/>
              </a:spcBef>
              <a:spcAft>
                <a:spcPts val="0"/>
              </a:spcAft>
              <a:buClrTx/>
              <a:buSzTx/>
              <a:tabLst/>
              <a:defRPr/>
            </a:pPr>
            <a:endParaRPr kumimoji="1" lang="ja-JP" altLang="en-US" sz="28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heckerboard(across)">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heckerboard(across)">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07_Template_community">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21926C7F9F97B4EBBC5982A1F31D49D" ma:contentTypeVersion="0" ma:contentTypeDescription="新しいドキュメントを作成します。" ma:contentTypeScope="" ma:versionID="04fade9213391c050a5cc6cdd23a9513">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0FE56C5-8C52-4B18-AC2E-9F71B4AFEB5D}">
  <ds:schemaRefs>
    <ds:schemaRef ds:uri="http://schemas.microsoft.com/sharepoint/v3/contenttype/forms"/>
  </ds:schemaRefs>
</ds:datastoreItem>
</file>

<file path=customXml/itemProps2.xml><?xml version="1.0" encoding="utf-8"?>
<ds:datastoreItem xmlns:ds="http://schemas.openxmlformats.org/officeDocument/2006/customXml" ds:itemID="{A8045745-FFB9-4D66-8904-2EA52DB35CB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C0F40D1B-1FDF-416C-810A-49F15ECBB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TE07_Template_community</Template>
  <TotalTime>217</TotalTime>
  <Words>701</Words>
  <Application>Microsoft Office PowerPoint</Application>
  <PresentationFormat>画面に合わせる (4:3)</PresentationFormat>
  <Paragraphs>126</Paragraphs>
  <Slides>11</Slides>
  <Notes>3</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TE07_Template_community</vt:lpstr>
      <vt:lpstr>.NET Framework 3.0  をこう使いたい</vt:lpstr>
      <vt:lpstr>わんくま同盟って何？</vt:lpstr>
      <vt:lpstr>スライド 3</vt:lpstr>
      <vt:lpstr>Speaker Profile</vt:lpstr>
      <vt:lpstr>Todays Rules</vt:lpstr>
      <vt:lpstr>About WCF</vt:lpstr>
      <vt:lpstr>Discussion</vt:lpstr>
      <vt:lpstr>About WF</vt:lpstr>
      <vt:lpstr>Discussion</vt:lpstr>
      <vt:lpstr>About WPF</vt:lpstr>
      <vt:lpstr>Discussion</vt:lpstr>
    </vt:vector>
  </TitlesOfParts>
  <Manager>&lt;Content Manager Name Here&gt;</Manager>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(hidden slide)</dc:title>
  <dc:subject>TechEd 2007</dc:subject>
  <dc:creator>中　博俊</dc:creator>
  <dc:description>Template: Created by Slidework LLC
Formatting: Slidework LLC
Event Date: June 4th - 8th 2007
Event Location: Orlando Florida
Audience:</dc:description>
  <cp:lastModifiedBy>中　博俊</cp:lastModifiedBy>
  <cp:revision>17</cp:revision>
  <dcterms:created xsi:type="dcterms:W3CDTF">2007-07-15T23:43:55Z</dcterms:created>
  <dcterms:modified xsi:type="dcterms:W3CDTF">2007-09-21T12:27:07Z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0x010100421926C7F9F97B4EBBC5982A1F31D49D</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CopySource">
    <vt:lpwstr>http://sharepointasia/sites/teched07/speakers/PPT Template/TE07_Tempate.potx</vt:lpwstr>
  </property>
  <property fmtid="{D5CDD505-2E9C-101B-9397-08002B2CF9AE}" pid="7" name="xd_ProgID">
    <vt:lpwstr/>
  </property>
  <property fmtid="{D5CDD505-2E9C-101B-9397-08002B2CF9AE}" pid="8" name="_MarkAsFinal">
    <vt:bool>true</vt:bool>
  </property>
</Properties>
</file>