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sldIdLst>
    <p:sldId id="256" r:id="rId2"/>
    <p:sldId id="257" r:id="rId3"/>
    <p:sldId id="258" r:id="rId4"/>
    <p:sldId id="259" r:id="rId5"/>
    <p:sldId id="260" r:id="rId6"/>
    <p:sldId id="272" r:id="rId7"/>
    <p:sldId id="261" r:id="rId8"/>
    <p:sldId id="278" r:id="rId9"/>
    <p:sldId id="262" r:id="rId10"/>
    <p:sldId id="273" r:id="rId11"/>
    <p:sldId id="274" r:id="rId12"/>
    <p:sldId id="275" r:id="rId13"/>
    <p:sldId id="276" r:id="rId14"/>
    <p:sldId id="277" r:id="rId15"/>
    <p:sldId id="263" r:id="rId16"/>
    <p:sldId id="280" r:id="rId17"/>
    <p:sldId id="265" r:id="rId18"/>
    <p:sldId id="281" r:id="rId19"/>
    <p:sldId id="271" r:id="rId20"/>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333399"/>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52" autoAdjust="0"/>
  </p:normalViewPr>
  <p:slideViewPr>
    <p:cSldViewPr>
      <p:cViewPr>
        <p:scale>
          <a:sx n="66" d="100"/>
          <a:sy n="66" d="100"/>
        </p:scale>
        <p:origin x="-498" y="-6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2253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D630D6A0-0134-461B-9589-0CD3F5A370A5}" type="datetimeFigureOut">
              <a:rPr lang="ja-JP" altLang="en-US"/>
              <a:pPr>
                <a:defRPr/>
              </a:pPr>
              <a:t>2007/9/21</a:t>
            </a:fld>
            <a:endParaRPr lang="en-US" altLang="ja-JP"/>
          </a:p>
        </p:txBody>
      </p:sp>
      <p:sp>
        <p:nvSpPr>
          <p:cNvPr id="21508" name="Rectangle 4"/>
          <p:cNvSpPr>
            <a:spLocks noRo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253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2253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D88B9CC1-E32D-4A19-A655-4D1FC0268D16}"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a:solidFill>
                  <a:schemeClr val="tx2"/>
                </a:solidFill>
              </a:rPr>
              <a:t>わんくま同盟 東京勉強会 </a:t>
            </a:r>
            <a:r>
              <a:rPr kumimoji="0" lang="en-US" altLang="ja-JP" sz="2400">
                <a:solidFill>
                  <a:schemeClr val="tx2"/>
                </a:solidFill>
              </a:rPr>
              <a:t>#8</a:t>
            </a:r>
            <a:endParaRPr kumimoji="0" lang="ja-JP" altLang="en-US" sz="2400">
              <a:solidFill>
                <a:schemeClr val="tx2"/>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ja.wikipedia.org/wiki/%E3%82%B8%E3%83%A7%E3%83%B3%E3%83%BB%E3%83%95%E3%82%A9%E3%82%B9%E3%82%BF%E3%83%BC%E3%83%BB%E3%83%80%E3%83%AC%E3%82%B9" TargetMode="External"/><Relationship Id="rId7" Type="http://schemas.openxmlformats.org/officeDocument/2006/relationships/hyperlink" Target="http://ja.wikipedia.org/wiki/Mr.%E3%83%93%E3%83%BC%E3%83%B3"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ja.wikipedia.org/wiki/%E3%83%8A%E3%82%A4%E3%83%AD%E3%83%B3" TargetMode="External"/><Relationship Id="rId5" Type="http://schemas.openxmlformats.org/officeDocument/2006/relationships/hyperlink" Target="http://ja.wikipedia.org/wiki/%E7%89%9B%E9%9D%A9" TargetMode="External"/><Relationship Id="rId4" Type="http://schemas.openxmlformats.org/officeDocument/2006/relationships/hyperlink" Target="http://ja.wikipedia.org/wiki/%E5%8C%BB%E5%B8%AB"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3" Type="http://schemas.openxmlformats.org/officeDocument/2006/relationships/hyperlink" Target="http://blogs.wankuma.com/taka/"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2130425"/>
            <a:ext cx="7847012" cy="2451100"/>
          </a:xfrm>
        </p:spPr>
        <p:txBody>
          <a:bodyPr/>
          <a:lstStyle/>
          <a:p>
            <a:r>
              <a:rPr lang="ja-JP" altLang="en-US" sz="6000" b="1" smtClean="0"/>
              <a:t>脱オタク系</a:t>
            </a:r>
            <a:br>
              <a:rPr lang="ja-JP" altLang="en-US" sz="6000" b="1" smtClean="0"/>
            </a:br>
            <a:r>
              <a:rPr lang="ja-JP" altLang="en-US" sz="6000" b="1" smtClean="0"/>
              <a:t>ステキだし爽やか</a:t>
            </a:r>
            <a:br>
              <a:rPr lang="ja-JP" altLang="en-US" sz="6000" b="1" smtClean="0"/>
            </a:br>
            <a:r>
              <a:rPr lang="ja-JP" altLang="en-US" sz="6000" b="1" smtClean="0"/>
              <a:t>ファッション講座</a:t>
            </a:r>
          </a:p>
        </p:txBody>
      </p:sp>
      <p:sp>
        <p:nvSpPr>
          <p:cNvPr id="2051" name="Text Box 4"/>
          <p:cNvSpPr txBox="1">
            <a:spLocks noChangeArrowheads="1"/>
          </p:cNvSpPr>
          <p:nvPr/>
        </p:nvSpPr>
        <p:spPr bwMode="auto">
          <a:xfrm>
            <a:off x="7308850" y="5300663"/>
            <a:ext cx="1441450" cy="366712"/>
          </a:xfrm>
          <a:prstGeom prst="rect">
            <a:avLst/>
          </a:prstGeom>
          <a:noFill/>
          <a:ln w="9525">
            <a:noFill/>
            <a:miter lim="800000"/>
            <a:headEnd/>
            <a:tailEnd/>
          </a:ln>
        </p:spPr>
        <p:txBody>
          <a:bodyPr>
            <a:spAutoFit/>
          </a:bodyPr>
          <a:lstStyle/>
          <a:p>
            <a:pPr>
              <a:spcBef>
                <a:spcPct val="50000"/>
              </a:spcBef>
            </a:pPr>
            <a:r>
              <a:rPr lang="en-US" altLang="ja-JP" b="1"/>
              <a:t>By taka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ja-JP" altLang="en-US" smtClean="0"/>
              <a:t>鞄について写真付き解説２</a:t>
            </a:r>
          </a:p>
        </p:txBody>
      </p:sp>
      <p:sp>
        <p:nvSpPr>
          <p:cNvPr id="11267" name="Rectangle 3"/>
          <p:cNvSpPr>
            <a:spLocks noGrp="1" noChangeArrowheads="1"/>
          </p:cNvSpPr>
          <p:nvPr>
            <p:ph type="body" idx="1"/>
          </p:nvPr>
        </p:nvSpPr>
        <p:spPr>
          <a:xfrm>
            <a:off x="428625" y="1071563"/>
            <a:ext cx="8229600" cy="5073650"/>
          </a:xfrm>
        </p:spPr>
        <p:txBody>
          <a:bodyPr/>
          <a:lstStyle/>
          <a:p>
            <a:pPr>
              <a:buFontTx/>
              <a:buNone/>
            </a:pPr>
            <a:r>
              <a:rPr lang="ja-JP" altLang="en-US" smtClean="0"/>
              <a:t>ダレスバックの例↓</a:t>
            </a:r>
            <a:endParaRPr lang="en-US" altLang="ja-JP"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ja-JP" altLang="en-US" sz="2000" smtClean="0"/>
          </a:p>
        </p:txBody>
      </p:sp>
      <p:pic>
        <p:nvPicPr>
          <p:cNvPr id="11268" name="図 4" descr="j-2-s-top.jpg"/>
          <p:cNvPicPr>
            <a:picLocks noChangeAspect="1"/>
          </p:cNvPicPr>
          <p:nvPr/>
        </p:nvPicPr>
        <p:blipFill>
          <a:blip r:embed="rId3"/>
          <a:srcRect/>
          <a:stretch>
            <a:fillRect/>
          </a:stretch>
        </p:blipFill>
        <p:spPr bwMode="auto">
          <a:xfrm>
            <a:off x="571500" y="1601788"/>
            <a:ext cx="5103813" cy="3827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ja-JP" altLang="en-US" smtClean="0"/>
              <a:t>ダレスバック小ネタ</a:t>
            </a:r>
          </a:p>
        </p:txBody>
      </p:sp>
      <p:sp>
        <p:nvSpPr>
          <p:cNvPr id="51203" name="Rectangle 3"/>
          <p:cNvSpPr>
            <a:spLocks noGrp="1" noChangeArrowheads="1"/>
          </p:cNvSpPr>
          <p:nvPr>
            <p:ph type="body" idx="1"/>
          </p:nvPr>
        </p:nvSpPr>
        <p:spPr>
          <a:xfrm>
            <a:off x="428625" y="1071563"/>
            <a:ext cx="8358188" cy="2500312"/>
          </a:xfrm>
          <a:solidFill>
            <a:schemeClr val="accent5">
              <a:lumMod val="90000"/>
            </a:schemeClr>
          </a:solidFill>
          <a:ln>
            <a:solidFill>
              <a:schemeClr val="accent4">
                <a:lumMod val="95000"/>
                <a:lumOff val="5000"/>
              </a:schemeClr>
            </a:solidFill>
          </a:ln>
        </p:spPr>
        <p:txBody>
          <a:bodyPr/>
          <a:lstStyle/>
          <a:p>
            <a:pPr>
              <a:buFontTx/>
              <a:buNone/>
              <a:defRPr/>
            </a:pPr>
            <a:r>
              <a:rPr lang="ja-JP" altLang="en-US" sz="2000" b="1" dirty="0" smtClean="0"/>
              <a:t>ダレスバッグ（ドクターズバッグ） </a:t>
            </a:r>
            <a:endParaRPr lang="en-US" altLang="ja-JP" sz="2000" b="1" dirty="0" smtClean="0"/>
          </a:p>
          <a:p>
            <a:pPr>
              <a:buFontTx/>
              <a:buNone/>
              <a:defRPr/>
            </a:pPr>
            <a:r>
              <a:rPr lang="ja-JP" altLang="en-US" sz="2000" dirty="0" smtClean="0"/>
              <a:t>マチ幅の広い口金式のブリーフケースをいう。米国の</a:t>
            </a:r>
            <a:r>
              <a:rPr lang="ja-JP" altLang="en-US" sz="2000" dirty="0" smtClean="0">
                <a:hlinkClick r:id="rId3" action="ppaction://hlinkfile" tooltip="ジョン・フォスター・ダレス"/>
              </a:rPr>
              <a:t>ダレス特使</a:t>
            </a:r>
            <a:r>
              <a:rPr lang="ja-JP" altLang="en-US" sz="2000" dirty="0" smtClean="0"/>
              <a:t>が愛用していたことからこの名がつくが、米国では携行品の多い</a:t>
            </a:r>
            <a:r>
              <a:rPr lang="ja-JP" altLang="en-US" sz="2000" dirty="0" smtClean="0">
                <a:hlinkClick r:id="rId4" action="ppaction://hlinkfile" tooltip="医師"/>
              </a:rPr>
              <a:t>医師</a:t>
            </a:r>
            <a:r>
              <a:rPr lang="ja-JP" altLang="en-US" sz="2000" dirty="0" smtClean="0"/>
              <a:t>が多く使用することからドクターズバッグといわれる。素材は硬くて厚い</a:t>
            </a:r>
            <a:r>
              <a:rPr lang="ja-JP" altLang="en-US" sz="2000" dirty="0" smtClean="0">
                <a:hlinkClick r:id="rId5" action="ppaction://hlinkfile" tooltip="牛革"/>
              </a:rPr>
              <a:t>牛革</a:t>
            </a:r>
            <a:r>
              <a:rPr lang="ja-JP" altLang="en-US" sz="2000" dirty="0" smtClean="0"/>
              <a:t>が用いられることが多い。かつては堅牢かつ容量自在なブリーフケースとして普及していたが、</a:t>
            </a:r>
            <a:r>
              <a:rPr lang="ja-JP" altLang="en-US" sz="2000" dirty="0" smtClean="0">
                <a:hlinkClick r:id="rId6" action="ppaction://hlinkfile" tooltip="ナイロン"/>
              </a:rPr>
              <a:t>ナイロン</a:t>
            </a:r>
            <a:r>
              <a:rPr lang="ja-JP" altLang="en-US" sz="2000" dirty="0" smtClean="0"/>
              <a:t>製の軽量鞄に普及に押され気味である。</a:t>
            </a:r>
            <a:r>
              <a:rPr lang="en-US" altLang="ja-JP" sz="2000" dirty="0" smtClean="0">
                <a:hlinkClick r:id="rId7" action="ppaction://hlinkfile" tooltip="Mr.ビーン"/>
              </a:rPr>
              <a:t>Mr.</a:t>
            </a:r>
            <a:r>
              <a:rPr lang="ja-JP" altLang="en-US" sz="2000" dirty="0" smtClean="0">
                <a:hlinkClick r:id="rId7" action="ppaction://hlinkfile" tooltip="Mr.ビーン"/>
              </a:rPr>
              <a:t>ビーン</a:t>
            </a:r>
            <a:r>
              <a:rPr lang="ja-JP" altLang="en-US" sz="2000" dirty="0" smtClean="0"/>
              <a:t>も使用する。 </a:t>
            </a:r>
            <a:endParaRPr lang="en-US" altLang="ja-JP" sz="2000" dirty="0" smtClean="0"/>
          </a:p>
          <a:p>
            <a:pPr>
              <a:buFontTx/>
              <a:buNone/>
              <a:defRPr/>
            </a:pPr>
            <a:endParaRPr lang="en-US" altLang="ja-JP" sz="2000" dirty="0" smtClean="0"/>
          </a:p>
          <a:p>
            <a:pPr>
              <a:buFontTx/>
              <a:buNone/>
              <a:defRPr/>
            </a:pPr>
            <a:endParaRPr lang="en-US" altLang="ja-JP" sz="2000" dirty="0" smtClean="0"/>
          </a:p>
          <a:p>
            <a:pPr>
              <a:buFontTx/>
              <a:buNone/>
              <a:defRPr/>
            </a:pPr>
            <a:endParaRPr lang="en-US" altLang="ja-JP" sz="2000" dirty="0" smtClean="0"/>
          </a:p>
          <a:p>
            <a:pPr>
              <a:buFontTx/>
              <a:buNone/>
              <a:defRPr/>
            </a:pPr>
            <a:endParaRPr lang="en-US" altLang="ja-JP" sz="2000" dirty="0" smtClean="0"/>
          </a:p>
          <a:p>
            <a:pPr>
              <a:buFontTx/>
              <a:buNone/>
              <a:defRPr/>
            </a:pPr>
            <a:endParaRPr lang="en-US" altLang="ja-JP" sz="2000" dirty="0" smtClean="0"/>
          </a:p>
          <a:p>
            <a:pPr>
              <a:buFontTx/>
              <a:buNone/>
              <a:defRPr/>
            </a:pPr>
            <a:endParaRPr lang="en-US" altLang="ja-JP" sz="2000" dirty="0" smtClean="0"/>
          </a:p>
          <a:p>
            <a:pPr>
              <a:buFontTx/>
              <a:buNone/>
              <a:defRPr/>
            </a:pPr>
            <a:endParaRPr lang="en-US" altLang="ja-JP" sz="2000" dirty="0" smtClean="0"/>
          </a:p>
          <a:p>
            <a:pPr>
              <a:buFontTx/>
              <a:buNone/>
              <a:defRPr/>
            </a:pPr>
            <a:endParaRPr lang="en-US" altLang="ja-JP" sz="2000" dirty="0" smtClean="0"/>
          </a:p>
          <a:p>
            <a:pPr>
              <a:buFontTx/>
              <a:buNone/>
              <a:defRPr/>
            </a:pPr>
            <a:endParaRPr lang="en-US" altLang="ja-JP" sz="2000" dirty="0" smtClean="0"/>
          </a:p>
          <a:p>
            <a:pPr>
              <a:buFontTx/>
              <a:buNone/>
              <a:defRPr/>
            </a:pPr>
            <a:endParaRPr lang="en-US" altLang="ja-JP" sz="2000" dirty="0" smtClean="0"/>
          </a:p>
          <a:p>
            <a:pPr>
              <a:buFontTx/>
              <a:buNone/>
              <a:defRPr/>
            </a:pPr>
            <a:endParaRPr lang="en-US" altLang="ja-JP" sz="2000" dirty="0" smtClean="0"/>
          </a:p>
          <a:p>
            <a:pPr>
              <a:buFontTx/>
              <a:buNone/>
              <a:defRPr/>
            </a:pPr>
            <a:endParaRPr lang="ja-JP" altLang="en-US" sz="2000" dirty="0" smtClean="0"/>
          </a:p>
        </p:txBody>
      </p:sp>
      <p:sp>
        <p:nvSpPr>
          <p:cNvPr id="12292" name="テキスト ボックス 5"/>
          <p:cNvSpPr txBox="1">
            <a:spLocks noChangeArrowheads="1"/>
          </p:cNvSpPr>
          <p:nvPr/>
        </p:nvSpPr>
        <p:spPr bwMode="auto">
          <a:xfrm>
            <a:off x="500063" y="3714750"/>
            <a:ext cx="8286750" cy="369888"/>
          </a:xfrm>
          <a:prstGeom prst="rect">
            <a:avLst/>
          </a:prstGeom>
          <a:noFill/>
          <a:ln w="9525">
            <a:noFill/>
            <a:miter lim="800000"/>
            <a:headEnd/>
            <a:tailEnd/>
          </a:ln>
        </p:spPr>
        <p:txBody>
          <a:bodyPr>
            <a:spAutoFit/>
          </a:bodyPr>
          <a:lstStyle/>
          <a:p>
            <a:r>
              <a:rPr lang="en-US" altLang="ja-JP"/>
              <a:t>Wikipedia </a:t>
            </a:r>
            <a:r>
              <a:rPr lang="ja-JP" altLang="en-US"/>
              <a:t>より </a:t>
            </a:r>
            <a:r>
              <a:rPr lang="en-US" altLang="ja-JP"/>
              <a:t>http://ja.wikipedia.org/wiki/%E9%9E%84</a:t>
            </a:r>
            <a:endParaRPr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ja-JP" altLang="en-US" smtClean="0"/>
              <a:t>鞄について写真付き解説３</a:t>
            </a:r>
          </a:p>
        </p:txBody>
      </p:sp>
      <p:sp>
        <p:nvSpPr>
          <p:cNvPr id="13315" name="Rectangle 3"/>
          <p:cNvSpPr>
            <a:spLocks noGrp="1" noChangeArrowheads="1"/>
          </p:cNvSpPr>
          <p:nvPr>
            <p:ph type="body" idx="1"/>
          </p:nvPr>
        </p:nvSpPr>
        <p:spPr>
          <a:xfrm>
            <a:off x="428625" y="1071563"/>
            <a:ext cx="8229600" cy="5073650"/>
          </a:xfrm>
        </p:spPr>
        <p:txBody>
          <a:bodyPr/>
          <a:lstStyle/>
          <a:p>
            <a:pPr>
              <a:buFontTx/>
              <a:buNone/>
            </a:pPr>
            <a:r>
              <a:rPr lang="ja-JP" altLang="en-US" smtClean="0"/>
              <a:t>アタッシェケース（革製）の例↓</a:t>
            </a:r>
            <a:endParaRPr lang="en-US" altLang="ja-JP"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ja-JP" altLang="en-US" sz="2000" smtClean="0"/>
          </a:p>
        </p:txBody>
      </p:sp>
      <p:pic>
        <p:nvPicPr>
          <p:cNvPr id="13316" name="図 6" descr="tb002all.jpg"/>
          <p:cNvPicPr>
            <a:picLocks noChangeAspect="1"/>
          </p:cNvPicPr>
          <p:nvPr/>
        </p:nvPicPr>
        <p:blipFill>
          <a:blip r:embed="rId3"/>
          <a:srcRect r="50000"/>
          <a:stretch>
            <a:fillRect/>
          </a:stretch>
        </p:blipFill>
        <p:spPr bwMode="auto">
          <a:xfrm>
            <a:off x="500063" y="1628775"/>
            <a:ext cx="5000625" cy="4086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ja-JP" altLang="en-US" smtClean="0"/>
              <a:t>鞄について写真付き解説４</a:t>
            </a:r>
          </a:p>
        </p:txBody>
      </p:sp>
      <p:sp>
        <p:nvSpPr>
          <p:cNvPr id="14339" name="Rectangle 3"/>
          <p:cNvSpPr>
            <a:spLocks noGrp="1" noChangeArrowheads="1"/>
          </p:cNvSpPr>
          <p:nvPr>
            <p:ph type="body" idx="1"/>
          </p:nvPr>
        </p:nvSpPr>
        <p:spPr>
          <a:xfrm>
            <a:off x="428625" y="1071563"/>
            <a:ext cx="8229600" cy="5073650"/>
          </a:xfrm>
        </p:spPr>
        <p:txBody>
          <a:bodyPr/>
          <a:lstStyle/>
          <a:p>
            <a:pPr>
              <a:buFontTx/>
              <a:buNone/>
            </a:pPr>
            <a:r>
              <a:rPr lang="ja-JP" altLang="en-US" smtClean="0"/>
              <a:t>アタッシェケース（金属製）の例↓</a:t>
            </a:r>
            <a:endParaRPr lang="en-US" altLang="ja-JP"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ja-JP" altLang="en-US" sz="2000" smtClean="0"/>
          </a:p>
        </p:txBody>
      </p:sp>
      <p:pic>
        <p:nvPicPr>
          <p:cNvPr id="14340" name="図 4" descr="9157910190093.jpg"/>
          <p:cNvPicPr>
            <a:picLocks noChangeAspect="1"/>
          </p:cNvPicPr>
          <p:nvPr/>
        </p:nvPicPr>
        <p:blipFill>
          <a:blip r:embed="rId3"/>
          <a:srcRect/>
          <a:stretch>
            <a:fillRect/>
          </a:stretch>
        </p:blipFill>
        <p:spPr bwMode="auto">
          <a:xfrm>
            <a:off x="500063" y="1593850"/>
            <a:ext cx="5143500" cy="4121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ja-JP" altLang="en-US" smtClean="0"/>
              <a:t>鞄について（あまり好ましくないもの）</a:t>
            </a:r>
          </a:p>
        </p:txBody>
      </p:sp>
      <p:sp>
        <p:nvSpPr>
          <p:cNvPr id="49155" name="Rectangle 3"/>
          <p:cNvSpPr>
            <a:spLocks noGrp="1" noChangeArrowheads="1"/>
          </p:cNvSpPr>
          <p:nvPr>
            <p:ph type="body" idx="1"/>
          </p:nvPr>
        </p:nvSpPr>
        <p:spPr>
          <a:xfrm>
            <a:off x="457200" y="1052513"/>
            <a:ext cx="8401050" cy="5073650"/>
          </a:xfrm>
        </p:spPr>
        <p:txBody>
          <a:bodyPr/>
          <a:lstStyle/>
          <a:p>
            <a:pPr>
              <a:lnSpc>
                <a:spcPct val="90000"/>
              </a:lnSpc>
              <a:defRPr/>
            </a:pPr>
            <a:r>
              <a:rPr lang="ja-JP" altLang="en-US" sz="2800" dirty="0" smtClean="0"/>
              <a:t>ナイロン製</a:t>
            </a:r>
            <a:endParaRPr lang="en-US" altLang="ja-JP" sz="2800" dirty="0" smtClean="0"/>
          </a:p>
          <a:p>
            <a:pPr>
              <a:lnSpc>
                <a:spcPct val="90000"/>
              </a:lnSpc>
              <a:buFontTx/>
              <a:buNone/>
              <a:defRPr/>
            </a:pPr>
            <a:r>
              <a:rPr lang="en-US" altLang="ja-JP" sz="2000" dirty="0" smtClean="0"/>
              <a:t>	</a:t>
            </a:r>
            <a:r>
              <a:rPr lang="en-US" altLang="ja-JP" sz="2000" dirty="0" smtClean="0">
                <a:latin typeface="+mj-ea"/>
                <a:ea typeface="+mj-ea"/>
              </a:rPr>
              <a:t>	</a:t>
            </a:r>
            <a:r>
              <a:rPr lang="ja-JP" altLang="en-US" sz="2000" dirty="0" smtClean="0">
                <a:latin typeface="+mj-ea"/>
                <a:ea typeface="+mj-ea"/>
              </a:rPr>
              <a:t>人気があるのですが吉＊鞄のポー＊－とか</a:t>
            </a:r>
            <a:endParaRPr lang="en-US" altLang="ja-JP" sz="2000" dirty="0" smtClean="0">
              <a:latin typeface="+mj-ea"/>
              <a:ea typeface="+mj-ea"/>
            </a:endParaRPr>
          </a:p>
          <a:p>
            <a:pPr>
              <a:lnSpc>
                <a:spcPct val="90000"/>
              </a:lnSpc>
              <a:buFontTx/>
              <a:buNone/>
              <a:defRPr/>
            </a:pPr>
            <a:r>
              <a:rPr lang="en-US" altLang="ja-JP" sz="2000" dirty="0" smtClean="0">
                <a:latin typeface="+mj-ea"/>
                <a:ea typeface="+mj-ea"/>
              </a:rPr>
              <a:t>		</a:t>
            </a:r>
            <a:r>
              <a:rPr lang="ja-JP" altLang="en-US" sz="2000" dirty="0" smtClean="0">
                <a:latin typeface="+mj-ea"/>
                <a:ea typeface="+mj-ea"/>
              </a:rPr>
              <a:t>革製のものもありますが・・・</a:t>
            </a:r>
          </a:p>
          <a:p>
            <a:pPr>
              <a:lnSpc>
                <a:spcPct val="90000"/>
              </a:lnSpc>
              <a:defRPr/>
            </a:pPr>
            <a:r>
              <a:rPr lang="ja-JP" altLang="en-US" sz="2800" dirty="0" smtClean="0"/>
              <a:t>自立しないもの</a:t>
            </a:r>
            <a:endParaRPr lang="en-US" altLang="ja-JP" sz="2800" dirty="0" smtClean="0"/>
          </a:p>
          <a:p>
            <a:pPr lvl="2">
              <a:lnSpc>
                <a:spcPct val="90000"/>
              </a:lnSpc>
              <a:buFontTx/>
              <a:buNone/>
              <a:defRPr/>
            </a:pPr>
            <a:r>
              <a:rPr lang="ja-JP" altLang="en-US" sz="2000" dirty="0" smtClean="0">
                <a:latin typeface="+mj-ea"/>
                <a:ea typeface="+mj-ea"/>
              </a:rPr>
              <a:t>床置きしたとき支えがないと立たないのはちょっとだらしないイメージ</a:t>
            </a:r>
            <a:endParaRPr lang="en-US" altLang="ja-JP" sz="2000" dirty="0" smtClean="0">
              <a:latin typeface="+mj-ea"/>
              <a:ea typeface="+mj-ea"/>
            </a:endParaRPr>
          </a:p>
          <a:p>
            <a:pPr lvl="2">
              <a:lnSpc>
                <a:spcPct val="90000"/>
              </a:lnSpc>
              <a:buFontTx/>
              <a:buNone/>
              <a:defRPr/>
            </a:pPr>
            <a:r>
              <a:rPr lang="ja-JP" altLang="en-US" sz="2000" dirty="0" smtClean="0">
                <a:latin typeface="+mj-ea"/>
                <a:ea typeface="+mj-ea"/>
              </a:rPr>
              <a:t>伝わりづらいかも知れないので画像付きで解説します</a:t>
            </a:r>
            <a:endParaRPr lang="en-US" altLang="ja-JP" sz="2000" dirty="0" smtClean="0">
              <a:latin typeface="+mj-ea"/>
              <a:ea typeface="+mj-ea"/>
            </a:endParaRPr>
          </a:p>
          <a:p>
            <a:pPr>
              <a:lnSpc>
                <a:spcPct val="90000"/>
              </a:lnSpc>
              <a:defRPr/>
            </a:pPr>
            <a:r>
              <a:rPr lang="ja-JP" altLang="en-US" sz="2800" dirty="0" smtClean="0"/>
              <a:t>分不相応に高いもの</a:t>
            </a:r>
          </a:p>
          <a:p>
            <a:pPr>
              <a:lnSpc>
                <a:spcPct val="90000"/>
              </a:lnSpc>
              <a:buFontTx/>
              <a:buNone/>
              <a:defRPr/>
            </a:pPr>
            <a:r>
              <a:rPr lang="ja-JP" altLang="en-US" sz="2000" dirty="0" smtClean="0"/>
              <a:t>	</a:t>
            </a:r>
            <a:r>
              <a:rPr lang="en-US" altLang="ja-JP" sz="2000" dirty="0" smtClean="0"/>
              <a:t>	</a:t>
            </a:r>
            <a:r>
              <a:rPr lang="ja-JP" altLang="en-US" sz="2000" dirty="0" smtClean="0">
                <a:latin typeface="+mj-ea"/>
                <a:ea typeface="+mj-ea"/>
              </a:rPr>
              <a:t>鞄以外でも言えますが、１年目の新人がゼロ・ハリバートンとかは、</a:t>
            </a:r>
            <a:endParaRPr lang="en-US" altLang="ja-JP" sz="2000" dirty="0" smtClean="0">
              <a:latin typeface="+mj-ea"/>
              <a:ea typeface="+mj-ea"/>
            </a:endParaRPr>
          </a:p>
          <a:p>
            <a:pPr>
              <a:lnSpc>
                <a:spcPct val="90000"/>
              </a:lnSpc>
              <a:buFontTx/>
              <a:buNone/>
              <a:defRPr/>
            </a:pPr>
            <a:r>
              <a:rPr lang="en-US" altLang="ja-JP" sz="2000" dirty="0" smtClean="0">
                <a:latin typeface="+mj-ea"/>
                <a:ea typeface="+mj-ea"/>
              </a:rPr>
              <a:t>		</a:t>
            </a:r>
            <a:r>
              <a:rPr lang="ja-JP" altLang="en-US" sz="2000" dirty="0" smtClean="0">
                <a:latin typeface="+mj-ea"/>
                <a:ea typeface="+mj-ea"/>
              </a:rPr>
              <a:t>鞄の方のイメージが買っちゃいます</a:t>
            </a:r>
            <a:endParaRPr lang="en-US" altLang="ja-JP" sz="2000" dirty="0" smtClean="0">
              <a:latin typeface="+mj-ea"/>
              <a:ea typeface="+mj-ea"/>
            </a:endParaRPr>
          </a:p>
          <a:p>
            <a:pPr>
              <a:lnSpc>
                <a:spcPct val="90000"/>
              </a:lnSpc>
              <a:buFontTx/>
              <a:buNone/>
              <a:defRPr/>
            </a:pPr>
            <a:r>
              <a:rPr lang="en-US" altLang="ja-JP" sz="2000" dirty="0" smtClean="0">
                <a:latin typeface="+mj-ea"/>
                <a:ea typeface="+mj-ea"/>
              </a:rPr>
              <a:t>		</a:t>
            </a:r>
            <a:r>
              <a:rPr lang="ja-JP" altLang="en-US" sz="2000" dirty="0" smtClean="0">
                <a:latin typeface="+mj-ea"/>
                <a:ea typeface="+mj-ea"/>
              </a:rPr>
              <a:t>＃ブランド以上にその人が洒落者ならいいですが</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ja-JP" altLang="en-US" smtClean="0"/>
              <a:t>時計について</a:t>
            </a:r>
          </a:p>
        </p:txBody>
      </p:sp>
      <p:sp>
        <p:nvSpPr>
          <p:cNvPr id="16387" name="Rectangle 3"/>
          <p:cNvSpPr>
            <a:spLocks noGrp="1" noChangeArrowheads="1"/>
          </p:cNvSpPr>
          <p:nvPr>
            <p:ph type="body" idx="1"/>
          </p:nvPr>
        </p:nvSpPr>
        <p:spPr/>
        <p:txBody>
          <a:bodyPr/>
          <a:lstStyle/>
          <a:p>
            <a:r>
              <a:rPr lang="ja-JP" altLang="en-US" smtClean="0"/>
              <a:t>アナログ時計が基本</a:t>
            </a:r>
            <a:endParaRPr lang="en-US" altLang="ja-JP" smtClean="0"/>
          </a:p>
          <a:p>
            <a:pPr>
              <a:buFontTx/>
              <a:buNone/>
            </a:pPr>
            <a:r>
              <a:rPr lang="en-US" altLang="ja-JP" sz="2000" smtClean="0"/>
              <a:t>		</a:t>
            </a:r>
            <a:r>
              <a:rPr lang="ja-JP" altLang="en-US" sz="2000" smtClean="0"/>
              <a:t>じゃぁデジタルはありかって言うとスーツの場合はなし</a:t>
            </a:r>
          </a:p>
          <a:p>
            <a:r>
              <a:rPr lang="ja-JP" altLang="en-US" smtClean="0"/>
              <a:t>バンドは革製で</a:t>
            </a:r>
            <a:endParaRPr lang="en-US" altLang="ja-JP" smtClean="0"/>
          </a:p>
          <a:p>
            <a:pPr>
              <a:buFontTx/>
              <a:buNone/>
            </a:pPr>
            <a:r>
              <a:rPr lang="en-US" altLang="ja-JP" sz="2000" smtClean="0"/>
              <a:t>		</a:t>
            </a:r>
            <a:r>
              <a:rPr lang="ja-JP" altLang="en-US" sz="2000" smtClean="0"/>
              <a:t>日本人って金属バンドがあんまり似合わない気がするのです</a:t>
            </a:r>
            <a:endParaRPr lang="en-US" altLang="ja-JP" sz="2000" smtClean="0"/>
          </a:p>
          <a:p>
            <a:pPr>
              <a:buFontTx/>
              <a:buNone/>
            </a:pPr>
            <a:r>
              <a:rPr lang="en-US" altLang="ja-JP" sz="2000" smtClean="0"/>
              <a:t>		</a:t>
            </a:r>
            <a:r>
              <a:rPr lang="ja-JP" altLang="en-US" sz="2000" smtClean="0"/>
              <a:t>海外のブランドの時計だと特に</a:t>
            </a:r>
          </a:p>
          <a:p>
            <a:r>
              <a:rPr lang="ja-JP" altLang="en-US" smtClean="0"/>
              <a:t>シンプルなものが良いです</a:t>
            </a:r>
            <a:endParaRPr lang="en-US" altLang="ja-JP" smtClean="0"/>
          </a:p>
          <a:p>
            <a:pPr>
              <a:buFontTx/>
              <a:buNone/>
            </a:pPr>
            <a:r>
              <a:rPr lang="en-US" altLang="ja-JP" sz="2000" smtClean="0"/>
              <a:t>		</a:t>
            </a:r>
            <a:r>
              <a:rPr lang="ja-JP" altLang="en-US" sz="2000" smtClean="0"/>
              <a:t>多少カジュアル感を出したいときとかはクロノグラフなんかもいいかも</a:t>
            </a:r>
          </a:p>
          <a:p>
            <a:r>
              <a:rPr lang="ja-JP" altLang="en-US" smtClean="0"/>
              <a:t>自分の手首にあったサイズのものを選ぼう</a:t>
            </a:r>
            <a:endParaRPr lang="en-US" altLang="ja-JP" smtClean="0"/>
          </a:p>
          <a:p>
            <a:pPr>
              <a:buFontTx/>
              <a:buNone/>
            </a:pPr>
            <a:r>
              <a:rPr lang="en-US" altLang="ja-JP" sz="2000" smtClean="0"/>
              <a:t>		</a:t>
            </a:r>
            <a:r>
              <a:rPr lang="ja-JP" altLang="en-US" sz="2000" smtClean="0"/>
              <a:t>海外製のものは総じてでかいので手首の細い人は注意</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ja-JP" altLang="en-US" smtClean="0"/>
              <a:t>時計について２</a:t>
            </a:r>
          </a:p>
        </p:txBody>
      </p:sp>
      <p:sp>
        <p:nvSpPr>
          <p:cNvPr id="17411" name="Rectangle 3"/>
          <p:cNvSpPr>
            <a:spLocks noGrp="1" noChangeArrowheads="1"/>
          </p:cNvSpPr>
          <p:nvPr>
            <p:ph type="body" idx="1"/>
          </p:nvPr>
        </p:nvSpPr>
        <p:spPr/>
        <p:txBody>
          <a:bodyPr/>
          <a:lstStyle/>
          <a:p>
            <a:r>
              <a:rPr lang="ja-JP" altLang="en-US" smtClean="0"/>
              <a:t>形は丸型が基本</a:t>
            </a:r>
            <a:endParaRPr lang="en-US" altLang="ja-JP" smtClean="0"/>
          </a:p>
          <a:p>
            <a:pPr>
              <a:buFontTx/>
              <a:buNone/>
            </a:pPr>
            <a:r>
              <a:rPr lang="en-US" altLang="ja-JP" sz="2000" smtClean="0"/>
              <a:t>		</a:t>
            </a:r>
            <a:r>
              <a:rPr lang="ja-JP" altLang="en-US" sz="2000" smtClean="0"/>
              <a:t>次いでトノー型（樽型）、四角型。</a:t>
            </a:r>
          </a:p>
          <a:p>
            <a:r>
              <a:rPr lang="ja-JP" altLang="en-US" smtClean="0"/>
              <a:t>ボディの色は銀が無難</a:t>
            </a:r>
            <a:endParaRPr lang="en-US" altLang="ja-JP" smtClean="0"/>
          </a:p>
          <a:p>
            <a:pPr>
              <a:buFontTx/>
              <a:buNone/>
            </a:pPr>
            <a:r>
              <a:rPr lang="en-US" altLang="ja-JP" sz="2000" smtClean="0"/>
              <a:t>		</a:t>
            </a:r>
            <a:r>
              <a:rPr lang="ja-JP" altLang="en-US" sz="2000" smtClean="0"/>
              <a:t>茶色のバンドの時は薄い金が似合う</a:t>
            </a:r>
            <a:endParaRPr lang="en-US" altLang="ja-JP" sz="2000" smtClean="0"/>
          </a:p>
          <a:p>
            <a:r>
              <a:rPr lang="ja-JP" altLang="en-US" smtClean="0"/>
              <a:t>機械式時計なんかも渋くていいですね</a:t>
            </a:r>
            <a:endParaRPr lang="en-US" altLang="ja-JP" smtClean="0"/>
          </a:p>
          <a:p>
            <a:pPr>
              <a:buFontTx/>
              <a:buNone/>
            </a:pPr>
            <a:r>
              <a:rPr lang="en-US" altLang="ja-JP" sz="2000" smtClean="0"/>
              <a:t>		</a:t>
            </a:r>
            <a:r>
              <a:rPr lang="ja-JP" altLang="en-US" sz="2000" smtClean="0"/>
              <a:t>日差が数分あるわ、厚くなるわとデメリットもありますが・・・</a:t>
            </a:r>
            <a:endParaRPr lang="en-US" altLang="ja-JP" sz="2000" smtClean="0"/>
          </a:p>
          <a:p>
            <a:pPr>
              <a:buFontTx/>
              <a:buNone/>
            </a:pPr>
            <a:r>
              <a:rPr lang="en-US" altLang="ja-JP" sz="200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ja-JP" altLang="en-US" smtClean="0"/>
              <a:t>時計について写真付きで解説１</a:t>
            </a:r>
          </a:p>
        </p:txBody>
      </p:sp>
      <p:sp>
        <p:nvSpPr>
          <p:cNvPr id="18435" name="Rectangle 3"/>
          <p:cNvSpPr>
            <a:spLocks noGrp="1" noChangeArrowheads="1"/>
          </p:cNvSpPr>
          <p:nvPr>
            <p:ph type="body" idx="1"/>
          </p:nvPr>
        </p:nvSpPr>
        <p:spPr/>
        <p:txBody>
          <a:bodyPr/>
          <a:lstStyle/>
          <a:p>
            <a:pPr>
              <a:buFontTx/>
              <a:buNone/>
            </a:pPr>
            <a:r>
              <a:rPr lang="ja-JP" altLang="en-US" smtClean="0"/>
              <a:t>アナログ時計↓</a:t>
            </a:r>
            <a:r>
              <a:rPr lang="en-US" altLang="ja-JP" smtClean="0"/>
              <a:t>		</a:t>
            </a:r>
            <a:r>
              <a:rPr lang="ja-JP" altLang="en-US" smtClean="0"/>
              <a:t>　　 クロノグラフ↓</a:t>
            </a:r>
            <a:endParaRPr lang="en-US" altLang="ja-JP" smtClean="0"/>
          </a:p>
          <a:p>
            <a:pPr>
              <a:buFontTx/>
              <a:buNone/>
            </a:pPr>
            <a:endParaRPr lang="ja-JP" altLang="en-US" smtClean="0"/>
          </a:p>
        </p:txBody>
      </p:sp>
      <p:pic>
        <p:nvPicPr>
          <p:cNvPr id="18436" name="図 3" descr="8720-1.jpg"/>
          <p:cNvPicPr>
            <a:picLocks noChangeAspect="1"/>
          </p:cNvPicPr>
          <p:nvPr/>
        </p:nvPicPr>
        <p:blipFill>
          <a:blip r:embed="rId3"/>
          <a:srcRect/>
          <a:stretch>
            <a:fillRect/>
          </a:stretch>
        </p:blipFill>
        <p:spPr bwMode="auto">
          <a:xfrm>
            <a:off x="571500" y="1571625"/>
            <a:ext cx="3929063" cy="3602038"/>
          </a:xfrm>
          <a:prstGeom prst="rect">
            <a:avLst/>
          </a:prstGeom>
          <a:noFill/>
          <a:ln w="9525">
            <a:noFill/>
            <a:miter lim="800000"/>
            <a:headEnd/>
            <a:tailEnd/>
          </a:ln>
        </p:spPr>
      </p:pic>
      <p:pic>
        <p:nvPicPr>
          <p:cNvPr id="18437" name="図 4" descr="12719-1.jpg"/>
          <p:cNvPicPr>
            <a:picLocks noChangeAspect="1"/>
          </p:cNvPicPr>
          <p:nvPr/>
        </p:nvPicPr>
        <p:blipFill>
          <a:blip r:embed="rId4"/>
          <a:srcRect/>
          <a:stretch>
            <a:fillRect/>
          </a:stretch>
        </p:blipFill>
        <p:spPr bwMode="auto">
          <a:xfrm>
            <a:off x="4857750" y="1571625"/>
            <a:ext cx="3897313" cy="3571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ja-JP" altLang="en-US" smtClean="0"/>
              <a:t>時計について写真付きで解説２</a:t>
            </a:r>
          </a:p>
        </p:txBody>
      </p:sp>
      <p:sp>
        <p:nvSpPr>
          <p:cNvPr id="19459" name="Rectangle 3"/>
          <p:cNvSpPr>
            <a:spLocks noGrp="1" noChangeArrowheads="1"/>
          </p:cNvSpPr>
          <p:nvPr>
            <p:ph type="body" idx="1"/>
          </p:nvPr>
        </p:nvSpPr>
        <p:spPr>
          <a:xfrm>
            <a:off x="500063" y="928688"/>
            <a:ext cx="8229600" cy="5073650"/>
          </a:xfrm>
        </p:spPr>
        <p:txBody>
          <a:bodyPr/>
          <a:lstStyle/>
          <a:p>
            <a:pPr>
              <a:buFontTx/>
              <a:buNone/>
            </a:pPr>
            <a:r>
              <a:rPr lang="ja-JP" altLang="en-US" smtClean="0"/>
              <a:t>アナログ時計（トノー型）↓  四角型↓</a:t>
            </a:r>
            <a:endParaRPr lang="en-US" altLang="ja-JP" smtClean="0"/>
          </a:p>
          <a:p>
            <a:pPr>
              <a:buFontTx/>
              <a:buNone/>
            </a:pPr>
            <a:endParaRPr lang="en-US" altLang="ja-JP" smtClean="0"/>
          </a:p>
          <a:p>
            <a:pPr>
              <a:buFontTx/>
              <a:buNone/>
            </a:pPr>
            <a:endParaRPr lang="en-US" altLang="ja-JP" smtClean="0"/>
          </a:p>
          <a:p>
            <a:pPr>
              <a:buFontTx/>
              <a:buNone/>
            </a:pPr>
            <a:endParaRPr lang="ja-JP" altLang="en-US" smtClean="0"/>
          </a:p>
        </p:txBody>
      </p:sp>
      <p:pic>
        <p:nvPicPr>
          <p:cNvPr id="19460" name="図 6" descr="5600-1.jpg"/>
          <p:cNvPicPr>
            <a:picLocks noChangeAspect="1"/>
          </p:cNvPicPr>
          <p:nvPr/>
        </p:nvPicPr>
        <p:blipFill>
          <a:blip r:embed="rId3"/>
          <a:srcRect/>
          <a:stretch>
            <a:fillRect/>
          </a:stretch>
        </p:blipFill>
        <p:spPr bwMode="auto">
          <a:xfrm>
            <a:off x="571500" y="1643063"/>
            <a:ext cx="4071938" cy="3732212"/>
          </a:xfrm>
          <a:prstGeom prst="rect">
            <a:avLst/>
          </a:prstGeom>
          <a:noFill/>
          <a:ln w="9525">
            <a:noFill/>
            <a:miter lim="800000"/>
            <a:headEnd/>
            <a:tailEnd/>
          </a:ln>
        </p:spPr>
      </p:pic>
      <p:pic>
        <p:nvPicPr>
          <p:cNvPr id="19461" name="図 7" descr="16497-1.jpg"/>
          <p:cNvPicPr>
            <a:picLocks noChangeAspect="1"/>
          </p:cNvPicPr>
          <p:nvPr/>
        </p:nvPicPr>
        <p:blipFill>
          <a:blip r:embed="rId4"/>
          <a:srcRect/>
          <a:stretch>
            <a:fillRect/>
          </a:stretch>
        </p:blipFill>
        <p:spPr bwMode="auto">
          <a:xfrm>
            <a:off x="5000625" y="1643063"/>
            <a:ext cx="3714750" cy="3714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ja-JP" altLang="en-US" smtClean="0"/>
              <a:t>終わり</a:t>
            </a:r>
          </a:p>
        </p:txBody>
      </p:sp>
      <p:sp>
        <p:nvSpPr>
          <p:cNvPr id="20483" name="Rectangle 3"/>
          <p:cNvSpPr>
            <a:spLocks noGrp="1" noChangeArrowheads="1"/>
          </p:cNvSpPr>
          <p:nvPr>
            <p:ph type="body" idx="1"/>
          </p:nvPr>
        </p:nvSpPr>
        <p:spPr/>
        <p:txBody>
          <a:bodyPr/>
          <a:lstStyle/>
          <a:p>
            <a:r>
              <a:rPr lang="ja-JP" altLang="en-US" smtClean="0"/>
              <a:t>今回は写真を付けましたがいかがでしたでしょうか？</a:t>
            </a:r>
            <a:endParaRPr lang="en-US" altLang="ja-JP" smtClean="0"/>
          </a:p>
          <a:p>
            <a:r>
              <a:rPr lang="ja-JP" altLang="en-US" smtClean="0"/>
              <a:t>リクエストがあれば！こちらへ↓</a:t>
            </a:r>
            <a:endParaRPr lang="en-US" altLang="ja-JP" smtClean="0"/>
          </a:p>
          <a:p>
            <a:pPr>
              <a:buFontTx/>
              <a:buNone/>
            </a:pPr>
            <a:r>
              <a:rPr lang="en-US" altLang="ja-JP" sz="2000" smtClean="0"/>
              <a:t>	</a:t>
            </a:r>
            <a:r>
              <a:rPr lang="en-US" altLang="ja-JP" sz="2000" smtClean="0">
                <a:hlinkClick r:id="rId3"/>
              </a:rPr>
              <a:t>http://blogs.wankuma.com/taka/</a:t>
            </a:r>
            <a:endParaRPr lang="en-US" altLang="ja-JP" sz="2000" smtClean="0"/>
          </a:p>
          <a:p>
            <a:pPr>
              <a:buFontTx/>
              <a:buNone/>
            </a:pPr>
            <a:endParaRPr lang="ja-JP" altLang="en-US" sz="20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smtClean="0"/>
              <a:t>このセッションについて</a:t>
            </a:r>
          </a:p>
        </p:txBody>
      </p:sp>
      <p:sp>
        <p:nvSpPr>
          <p:cNvPr id="3075" name="Rectangle 3"/>
          <p:cNvSpPr>
            <a:spLocks noGrp="1" noChangeArrowheads="1"/>
          </p:cNvSpPr>
          <p:nvPr>
            <p:ph type="body" idx="1"/>
          </p:nvPr>
        </p:nvSpPr>
        <p:spPr/>
        <p:txBody>
          <a:bodyPr/>
          <a:lstStyle/>
          <a:p>
            <a:r>
              <a:rPr lang="ja-JP" altLang="en-US" smtClean="0"/>
              <a:t>６月に引き続き２回目となります</a:t>
            </a:r>
          </a:p>
          <a:p>
            <a:r>
              <a:rPr lang="ja-JP" altLang="en-US" smtClean="0"/>
              <a:t>前回やり損ねた小物をメインとしています</a:t>
            </a:r>
          </a:p>
          <a:p>
            <a:r>
              <a:rPr lang="ja-JP" altLang="en-US" smtClean="0"/>
              <a:t>決まり切った話もありますが、僕の独断での話もあります</a:t>
            </a:r>
            <a:endParaRPr lang="en-US" altLang="ja-JP" smtClean="0"/>
          </a:p>
          <a:p>
            <a:r>
              <a:rPr lang="ja-JP" altLang="en-US" smtClean="0"/>
              <a:t>お気に召さない場合もあるかと思いますがご了承頂きたく</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6"/>
          <p:cNvSpPr>
            <a:spLocks noGrp="1" noChangeArrowheads="1"/>
          </p:cNvSpPr>
          <p:nvPr>
            <p:ph type="title"/>
          </p:nvPr>
        </p:nvSpPr>
        <p:spPr/>
        <p:txBody>
          <a:bodyPr/>
          <a:lstStyle/>
          <a:p>
            <a:r>
              <a:rPr lang="ja-JP" altLang="en-US" smtClean="0"/>
              <a:t>スーツスタイルを構成するアイテム群</a:t>
            </a:r>
          </a:p>
        </p:txBody>
      </p:sp>
      <p:sp>
        <p:nvSpPr>
          <p:cNvPr id="4099" name="Rectangle 17"/>
          <p:cNvSpPr>
            <a:spLocks noGrp="1" noChangeArrowheads="1"/>
          </p:cNvSpPr>
          <p:nvPr>
            <p:ph type="body" idx="1"/>
          </p:nvPr>
        </p:nvSpPr>
        <p:spPr/>
        <p:txBody>
          <a:bodyPr/>
          <a:lstStyle/>
          <a:p>
            <a:r>
              <a:rPr lang="ja-JP" altLang="en-US" smtClean="0"/>
              <a:t>スーツ </a:t>
            </a:r>
            <a:r>
              <a:rPr lang="ja-JP" altLang="en-US" smtClean="0">
                <a:solidFill>
                  <a:srgbClr val="FF0000"/>
                </a:solidFill>
              </a:rPr>
              <a:t>済</a:t>
            </a:r>
          </a:p>
          <a:p>
            <a:r>
              <a:rPr lang="ja-JP" altLang="en-US" smtClean="0"/>
              <a:t>シャツ </a:t>
            </a:r>
            <a:r>
              <a:rPr lang="ja-JP" altLang="en-US" smtClean="0">
                <a:solidFill>
                  <a:srgbClr val="FF0000"/>
                </a:solidFill>
              </a:rPr>
              <a:t>済</a:t>
            </a:r>
            <a:endParaRPr lang="ja-JP" altLang="en-US" smtClean="0"/>
          </a:p>
          <a:p>
            <a:r>
              <a:rPr lang="ja-JP" altLang="en-US" smtClean="0"/>
              <a:t>ネクタイ </a:t>
            </a:r>
            <a:r>
              <a:rPr lang="ja-JP" altLang="en-US" smtClean="0">
                <a:solidFill>
                  <a:srgbClr val="FF0000"/>
                </a:solidFill>
              </a:rPr>
              <a:t>済</a:t>
            </a:r>
            <a:endParaRPr lang="ja-JP" altLang="en-US" smtClean="0"/>
          </a:p>
          <a:p>
            <a:r>
              <a:rPr lang="ja-JP" altLang="en-US" smtClean="0"/>
              <a:t>靴 </a:t>
            </a:r>
            <a:r>
              <a:rPr lang="ja-JP" altLang="en-US" smtClean="0">
                <a:solidFill>
                  <a:srgbClr val="FF0000"/>
                </a:solidFill>
              </a:rPr>
              <a:t>済</a:t>
            </a:r>
            <a:endParaRPr lang="ja-JP" altLang="en-US" smtClean="0"/>
          </a:p>
          <a:p>
            <a:r>
              <a:rPr lang="ja-JP" altLang="en-US" smtClean="0"/>
              <a:t>ソックス </a:t>
            </a:r>
            <a:r>
              <a:rPr lang="ja-JP" altLang="en-US" smtClean="0">
                <a:solidFill>
                  <a:srgbClr val="FF0000"/>
                </a:solidFill>
              </a:rPr>
              <a:t>済</a:t>
            </a:r>
            <a:endParaRPr lang="ja-JP" altLang="en-US" smtClean="0"/>
          </a:p>
          <a:p>
            <a:r>
              <a:rPr lang="ja-JP" altLang="en-US" smtClean="0"/>
              <a:t>ベルト</a:t>
            </a:r>
          </a:p>
          <a:p>
            <a:r>
              <a:rPr lang="ja-JP" altLang="en-US" smtClean="0"/>
              <a:t>鞄</a:t>
            </a:r>
          </a:p>
          <a:p>
            <a:r>
              <a:rPr lang="ja-JP" altLang="en-US" smtClean="0"/>
              <a:t>時計とかアクセサリ</a:t>
            </a:r>
          </a:p>
        </p:txBody>
      </p:sp>
      <p:cxnSp>
        <p:nvCxnSpPr>
          <p:cNvPr id="5" name="直線コネクタ 4"/>
          <p:cNvCxnSpPr/>
          <p:nvPr/>
        </p:nvCxnSpPr>
        <p:spPr>
          <a:xfrm>
            <a:off x="928688" y="1357313"/>
            <a:ext cx="1071562" cy="1587"/>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928688" y="1928813"/>
            <a:ext cx="1071562" cy="1587"/>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857250" y="2570163"/>
            <a:ext cx="1357313" cy="1587"/>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857250" y="3143250"/>
            <a:ext cx="428625"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857250" y="3714750"/>
            <a:ext cx="142875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smtClean="0"/>
              <a:t>ベルトなんぞについて</a:t>
            </a:r>
          </a:p>
        </p:txBody>
      </p:sp>
      <p:sp>
        <p:nvSpPr>
          <p:cNvPr id="5123" name="Rectangle 3"/>
          <p:cNvSpPr>
            <a:spLocks noGrp="1" noChangeArrowheads="1"/>
          </p:cNvSpPr>
          <p:nvPr>
            <p:ph type="body" idx="1"/>
          </p:nvPr>
        </p:nvSpPr>
        <p:spPr/>
        <p:txBody>
          <a:bodyPr/>
          <a:lstStyle/>
          <a:p>
            <a:r>
              <a:rPr lang="ja-JP" altLang="en-US" sz="2800" smtClean="0"/>
              <a:t>ピン止めのシンプルなもの</a:t>
            </a:r>
          </a:p>
          <a:p>
            <a:pPr>
              <a:buFontTx/>
              <a:buNone/>
            </a:pPr>
            <a:r>
              <a:rPr lang="en-US" altLang="ja-JP" sz="2800" smtClean="0"/>
              <a:t>		</a:t>
            </a:r>
            <a:r>
              <a:rPr lang="ja-JP" altLang="en-US" sz="2000" smtClean="0"/>
              <a:t>別にユニクロで売ってるようなのでいいです。</a:t>
            </a:r>
            <a:endParaRPr lang="en-US" altLang="ja-JP" sz="2000" smtClean="0"/>
          </a:p>
          <a:p>
            <a:pPr>
              <a:buFontTx/>
              <a:buNone/>
            </a:pPr>
            <a:r>
              <a:rPr lang="en-US" altLang="ja-JP" sz="2000" smtClean="0"/>
              <a:t>		</a:t>
            </a:r>
            <a:r>
              <a:rPr lang="ja-JP" altLang="en-US" sz="2000" smtClean="0"/>
              <a:t>かぶりますが・・・</a:t>
            </a:r>
            <a:endParaRPr lang="en-US" altLang="ja-JP" sz="2000" smtClean="0"/>
          </a:p>
          <a:p>
            <a:r>
              <a:rPr lang="ja-JP" altLang="en-US" sz="2800" smtClean="0"/>
              <a:t>色は靴など他の革製品と統一</a:t>
            </a:r>
            <a:endParaRPr lang="en-US" altLang="ja-JP" sz="2800" smtClean="0"/>
          </a:p>
          <a:p>
            <a:pPr>
              <a:buFontTx/>
              <a:buNone/>
            </a:pPr>
            <a:r>
              <a:rPr lang="en-US" altLang="ja-JP" sz="2800" smtClean="0"/>
              <a:t>		</a:t>
            </a:r>
            <a:r>
              <a:rPr lang="ja-JP" altLang="en-US" sz="2000" smtClean="0"/>
              <a:t>靴を茶色にしたければベルトも茶色</a:t>
            </a:r>
            <a:endParaRPr lang="en-US" altLang="ja-JP" sz="2000" smtClean="0"/>
          </a:p>
          <a:p>
            <a:pPr>
              <a:buFontTx/>
              <a:buNone/>
            </a:pPr>
            <a:r>
              <a:rPr lang="en-US" altLang="ja-JP" sz="2000" smtClean="0"/>
              <a:t>		</a:t>
            </a:r>
            <a:r>
              <a:rPr lang="ja-JP" altLang="en-US" sz="2000" smtClean="0"/>
              <a:t>逆にいえば黒のベルトで決めたら靴も黒にする</a:t>
            </a:r>
            <a:r>
              <a:rPr lang="ja-JP" altLang="en-US" sz="2800" smtClean="0"/>
              <a:t>ホールの真ん中で止めると丁度いいように調整する</a:t>
            </a:r>
            <a:endParaRPr lang="en-US" altLang="ja-JP" sz="2800" smtClean="0"/>
          </a:p>
          <a:p>
            <a:pPr lvl="2">
              <a:buFontTx/>
              <a:buNone/>
            </a:pPr>
            <a:r>
              <a:rPr lang="ja-JP" altLang="en-US" sz="2000" smtClean="0"/>
              <a:t>長さが余ったら切りましょう</a:t>
            </a:r>
          </a:p>
          <a:p>
            <a:r>
              <a:rPr lang="ja-JP" altLang="en-US" sz="2800" smtClean="0"/>
              <a:t>ホールの追加は極力控える</a:t>
            </a:r>
            <a:endParaRPr lang="en-US" altLang="ja-JP" sz="2800" smtClean="0"/>
          </a:p>
          <a:p>
            <a:r>
              <a:rPr lang="ja-JP" altLang="en-US" sz="2800" smtClean="0"/>
              <a:t>ブランド名が分かるやつとかブランドロゴをデザインにしいてるのはダメ！</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smtClean="0"/>
              <a:t>写真付きで解説</a:t>
            </a:r>
          </a:p>
        </p:txBody>
      </p:sp>
      <p:sp>
        <p:nvSpPr>
          <p:cNvPr id="6147" name="Rectangle 3"/>
          <p:cNvSpPr>
            <a:spLocks noGrp="1" noChangeArrowheads="1"/>
          </p:cNvSpPr>
          <p:nvPr>
            <p:ph type="body" idx="1"/>
          </p:nvPr>
        </p:nvSpPr>
        <p:spPr>
          <a:xfrm>
            <a:off x="571500" y="1071563"/>
            <a:ext cx="8358188" cy="5000625"/>
          </a:xfrm>
        </p:spPr>
        <p:txBody>
          <a:bodyPr/>
          <a:lstStyle/>
          <a:p>
            <a:pPr marL="609600" indent="-609600">
              <a:buFontTx/>
              <a:buNone/>
            </a:pPr>
            <a:r>
              <a:rPr lang="ja-JP" altLang="en-US" sz="2000" smtClean="0"/>
              <a:t>こんな奴がいいですね↓</a:t>
            </a: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endParaRPr lang="en-US" altLang="ja-JP" sz="2000" smtClean="0"/>
          </a:p>
        </p:txBody>
      </p:sp>
      <p:pic>
        <p:nvPicPr>
          <p:cNvPr id="6148" name="図 3" descr="img10493835355.jpeg"/>
          <p:cNvPicPr>
            <a:picLocks noChangeAspect="1"/>
          </p:cNvPicPr>
          <p:nvPr/>
        </p:nvPicPr>
        <p:blipFill>
          <a:blip r:embed="rId3"/>
          <a:srcRect/>
          <a:stretch>
            <a:fillRect/>
          </a:stretch>
        </p:blipFill>
        <p:spPr bwMode="auto">
          <a:xfrm>
            <a:off x="571500" y="1500188"/>
            <a:ext cx="5000625" cy="400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smtClean="0"/>
              <a:t>写真付きで解説２</a:t>
            </a:r>
          </a:p>
        </p:txBody>
      </p:sp>
      <p:sp>
        <p:nvSpPr>
          <p:cNvPr id="7171" name="Rectangle 3"/>
          <p:cNvSpPr>
            <a:spLocks noGrp="1" noChangeArrowheads="1"/>
          </p:cNvSpPr>
          <p:nvPr>
            <p:ph type="body" idx="1"/>
          </p:nvPr>
        </p:nvSpPr>
        <p:spPr>
          <a:xfrm>
            <a:off x="571500" y="1071563"/>
            <a:ext cx="8358188" cy="5000625"/>
          </a:xfrm>
        </p:spPr>
        <p:txBody>
          <a:bodyPr/>
          <a:lstStyle/>
          <a:p>
            <a:pPr marL="609600" indent="-609600">
              <a:buFontTx/>
              <a:buNone/>
            </a:pPr>
            <a:r>
              <a:rPr lang="ja-JP" altLang="en-US" sz="2000" smtClean="0"/>
              <a:t>逆にこういうのはダメです↓</a:t>
            </a: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r>
              <a:rPr lang="ja-JP" altLang="en-US" sz="2000" smtClean="0"/>
              <a:t>まぁ、使ってる人は身近にいるわけですが・・・</a:t>
            </a: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endParaRPr lang="en-US" altLang="ja-JP" sz="2000" smtClean="0"/>
          </a:p>
          <a:p>
            <a:pPr marL="609600" indent="-609600">
              <a:buFontTx/>
              <a:buNone/>
            </a:pPr>
            <a:endParaRPr lang="en-US" altLang="ja-JP" sz="2000" smtClean="0"/>
          </a:p>
        </p:txBody>
      </p:sp>
      <p:pic>
        <p:nvPicPr>
          <p:cNvPr id="7172" name="図 4" descr="img10493835465.jpeg"/>
          <p:cNvPicPr>
            <a:picLocks noChangeAspect="1"/>
          </p:cNvPicPr>
          <p:nvPr/>
        </p:nvPicPr>
        <p:blipFill>
          <a:blip r:embed="rId3"/>
          <a:srcRect/>
          <a:stretch>
            <a:fillRect/>
          </a:stretch>
        </p:blipFill>
        <p:spPr bwMode="auto">
          <a:xfrm>
            <a:off x="714375" y="1571625"/>
            <a:ext cx="4714875" cy="3771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ja-JP" altLang="en-US" smtClean="0"/>
              <a:t>鞄について</a:t>
            </a:r>
          </a:p>
        </p:txBody>
      </p:sp>
      <p:sp>
        <p:nvSpPr>
          <p:cNvPr id="49155" name="Rectangle 3"/>
          <p:cNvSpPr>
            <a:spLocks noGrp="1" noChangeArrowheads="1"/>
          </p:cNvSpPr>
          <p:nvPr>
            <p:ph type="body" idx="1"/>
          </p:nvPr>
        </p:nvSpPr>
        <p:spPr/>
        <p:txBody>
          <a:bodyPr/>
          <a:lstStyle/>
          <a:p>
            <a:pPr>
              <a:lnSpc>
                <a:spcPct val="90000"/>
              </a:lnSpc>
              <a:defRPr/>
            </a:pPr>
            <a:r>
              <a:rPr lang="ja-JP" altLang="en-US" sz="2800" dirty="0" smtClean="0"/>
              <a:t>原則革で出来ているものがよいです</a:t>
            </a:r>
            <a:endParaRPr lang="en-US" altLang="ja-JP" sz="2800" dirty="0" smtClean="0"/>
          </a:p>
          <a:p>
            <a:pPr>
              <a:lnSpc>
                <a:spcPct val="90000"/>
              </a:lnSpc>
              <a:buFontTx/>
              <a:buNone/>
              <a:defRPr/>
            </a:pPr>
            <a:r>
              <a:rPr lang="en-US" altLang="ja-JP" sz="2000" dirty="0" smtClean="0"/>
              <a:t>	</a:t>
            </a:r>
            <a:r>
              <a:rPr lang="en-US" altLang="ja-JP" sz="2000" dirty="0" smtClean="0">
                <a:latin typeface="+mj-ea"/>
                <a:ea typeface="+mj-ea"/>
              </a:rPr>
              <a:t>	</a:t>
            </a:r>
            <a:r>
              <a:rPr lang="ja-JP" altLang="en-US" sz="2000" dirty="0" smtClean="0">
                <a:latin typeface="+mj-ea"/>
                <a:ea typeface="+mj-ea"/>
              </a:rPr>
              <a:t>それ以外だとゼロ・ハリバートンとかハードアタッシェ</a:t>
            </a:r>
            <a:endParaRPr lang="en-US" altLang="ja-JP" sz="2000" dirty="0" smtClean="0">
              <a:latin typeface="+mj-ea"/>
              <a:ea typeface="+mj-ea"/>
            </a:endParaRPr>
          </a:p>
          <a:p>
            <a:pPr>
              <a:lnSpc>
                <a:spcPct val="90000"/>
              </a:lnSpc>
              <a:buFontTx/>
              <a:buNone/>
              <a:defRPr/>
            </a:pPr>
            <a:r>
              <a:rPr lang="en-US" altLang="ja-JP" sz="2000" dirty="0" smtClean="0">
                <a:latin typeface="+mj-ea"/>
                <a:ea typeface="+mj-ea"/>
              </a:rPr>
              <a:t>		</a:t>
            </a:r>
            <a:r>
              <a:rPr lang="ja-JP" altLang="en-US" sz="2000" dirty="0" smtClean="0">
                <a:latin typeface="+mj-ea"/>
                <a:ea typeface="+mj-ea"/>
              </a:rPr>
              <a:t>＃アタッシュは間違い、アタッシェが正しい</a:t>
            </a:r>
          </a:p>
          <a:p>
            <a:pPr>
              <a:lnSpc>
                <a:spcPct val="90000"/>
              </a:lnSpc>
              <a:defRPr/>
            </a:pPr>
            <a:r>
              <a:rPr lang="ja-JP" altLang="en-US" sz="2800" dirty="0" smtClean="0"/>
              <a:t>フロントでバックル止めするやつが一番ベーシック</a:t>
            </a:r>
            <a:endParaRPr lang="en-US" altLang="ja-JP" sz="2800" dirty="0" smtClean="0"/>
          </a:p>
          <a:p>
            <a:pPr lvl="2">
              <a:lnSpc>
                <a:spcPct val="90000"/>
              </a:lnSpc>
              <a:buFontTx/>
              <a:buNone/>
              <a:defRPr/>
            </a:pPr>
            <a:r>
              <a:rPr lang="ja-JP" altLang="en-US" sz="2000" dirty="0" smtClean="0">
                <a:latin typeface="+mj-ea"/>
                <a:ea typeface="+mj-ea"/>
              </a:rPr>
              <a:t>ブリーフケースといわれるやつです</a:t>
            </a:r>
            <a:endParaRPr lang="en-US" altLang="ja-JP" sz="2000" dirty="0" smtClean="0">
              <a:latin typeface="+mj-ea"/>
              <a:ea typeface="+mj-ea"/>
            </a:endParaRPr>
          </a:p>
          <a:p>
            <a:pPr lvl="2">
              <a:lnSpc>
                <a:spcPct val="90000"/>
              </a:lnSpc>
              <a:buFontTx/>
              <a:buNone/>
              <a:defRPr/>
            </a:pPr>
            <a:r>
              <a:rPr lang="ja-JP" altLang="en-US" sz="2000" dirty="0" smtClean="0">
                <a:latin typeface="+mj-ea"/>
                <a:ea typeface="+mj-ea"/>
              </a:rPr>
              <a:t>伝わりづらいかも知れないので画像付きで解説します</a:t>
            </a:r>
            <a:endParaRPr lang="en-US" altLang="ja-JP" sz="2000" dirty="0" smtClean="0">
              <a:latin typeface="+mj-ea"/>
              <a:ea typeface="+mj-ea"/>
            </a:endParaRPr>
          </a:p>
          <a:p>
            <a:pPr>
              <a:lnSpc>
                <a:spcPct val="90000"/>
              </a:lnSpc>
              <a:defRPr/>
            </a:pPr>
            <a:r>
              <a:rPr lang="ja-JP" altLang="en-US" sz="2800" dirty="0" smtClean="0"/>
              <a:t>次点はダレスバック</a:t>
            </a:r>
          </a:p>
          <a:p>
            <a:pPr>
              <a:lnSpc>
                <a:spcPct val="90000"/>
              </a:lnSpc>
              <a:buFontTx/>
              <a:buNone/>
              <a:defRPr/>
            </a:pPr>
            <a:r>
              <a:rPr lang="ja-JP" altLang="en-US" sz="2000" dirty="0" smtClean="0"/>
              <a:t>	</a:t>
            </a:r>
            <a:r>
              <a:rPr lang="en-US" altLang="ja-JP" sz="2000" dirty="0" smtClean="0"/>
              <a:t>	</a:t>
            </a:r>
            <a:r>
              <a:rPr lang="ja-JP" altLang="en-US" sz="2000" dirty="0" smtClean="0">
                <a:latin typeface="+mj-ea"/>
                <a:ea typeface="+mj-ea"/>
              </a:rPr>
              <a:t>本当はドクターバックというらしいです</a:t>
            </a:r>
            <a:endParaRPr lang="en-US" altLang="ja-JP" sz="2000" dirty="0" smtClean="0">
              <a:latin typeface="+mj-ea"/>
              <a:ea typeface="+mj-ea"/>
            </a:endParaRPr>
          </a:p>
          <a:p>
            <a:pPr>
              <a:lnSpc>
                <a:spcPct val="90000"/>
              </a:lnSpc>
              <a:buFontTx/>
              <a:buNone/>
              <a:defRPr/>
            </a:pPr>
            <a:r>
              <a:rPr lang="en-US" altLang="ja-JP" sz="2000" dirty="0" smtClean="0">
                <a:latin typeface="+mj-ea"/>
                <a:ea typeface="+mj-ea"/>
              </a:rPr>
              <a:t>		</a:t>
            </a:r>
            <a:r>
              <a:rPr lang="ja-JP" altLang="en-US" sz="2000" dirty="0" smtClean="0">
                <a:latin typeface="+mj-ea"/>
                <a:ea typeface="+mj-ea"/>
              </a:rPr>
              <a:t>でかいのは若い人には似合わないかもしれませんが、</a:t>
            </a:r>
            <a:endParaRPr lang="en-US" altLang="ja-JP" sz="2000" dirty="0" smtClean="0">
              <a:latin typeface="+mj-ea"/>
              <a:ea typeface="+mj-ea"/>
            </a:endParaRPr>
          </a:p>
          <a:p>
            <a:pPr>
              <a:lnSpc>
                <a:spcPct val="90000"/>
              </a:lnSpc>
              <a:buFontTx/>
              <a:buNone/>
              <a:defRPr/>
            </a:pPr>
            <a:r>
              <a:rPr lang="en-US" altLang="ja-JP" sz="2000" dirty="0" smtClean="0">
                <a:latin typeface="+mj-ea"/>
                <a:ea typeface="+mj-ea"/>
              </a:rPr>
              <a:t>		</a:t>
            </a:r>
            <a:r>
              <a:rPr lang="ja-JP" altLang="en-US" sz="2000" dirty="0" smtClean="0">
                <a:latin typeface="+mj-ea"/>
                <a:ea typeface="+mj-ea"/>
              </a:rPr>
              <a:t>最近スリムダレスなんて</a:t>
            </a:r>
            <a:r>
              <a:rPr lang="ja-JP" altLang="en-US" sz="2000" dirty="0" err="1" smtClean="0">
                <a:latin typeface="+mj-ea"/>
                <a:ea typeface="+mj-ea"/>
              </a:rPr>
              <a:t>のも</a:t>
            </a:r>
            <a:r>
              <a:rPr lang="ja-JP" altLang="en-US" sz="2000" dirty="0" smtClean="0">
                <a:latin typeface="+mj-ea"/>
                <a:ea typeface="+mj-ea"/>
              </a:rPr>
              <a:t>あります</a:t>
            </a:r>
          </a:p>
          <a:p>
            <a:pPr>
              <a:lnSpc>
                <a:spcPct val="90000"/>
              </a:lnSpc>
              <a:defRPr/>
            </a:pPr>
            <a:r>
              <a:rPr lang="ja-JP" altLang="en-US" sz="2800" dirty="0" smtClean="0"/>
              <a:t>次いでアタッシェケース</a:t>
            </a:r>
            <a:endParaRPr lang="en-US" altLang="ja-JP" sz="2800" dirty="0" smtClean="0"/>
          </a:p>
          <a:p>
            <a:pPr lvl="2">
              <a:lnSpc>
                <a:spcPct val="90000"/>
              </a:lnSpc>
              <a:buFontTx/>
              <a:buNone/>
              <a:defRPr/>
            </a:pPr>
            <a:r>
              <a:rPr lang="ja-JP" altLang="en-US" sz="2000" dirty="0" smtClean="0"/>
              <a:t>革製のハードアタッシェなんかはハイステータス（高いっす）</a:t>
            </a:r>
            <a:endParaRPr lang="en-US" altLang="ja-JP" sz="2000" dirty="0" smtClean="0"/>
          </a:p>
          <a:p>
            <a:pPr>
              <a:lnSpc>
                <a:spcPct val="90000"/>
              </a:lnSpc>
              <a:buFontTx/>
              <a:buNone/>
              <a:defRPr/>
            </a:pPr>
            <a:r>
              <a:rPr lang="en-US" altLang="ja-JP" sz="2800" dirty="0" smtClean="0"/>
              <a:t>		</a:t>
            </a:r>
            <a:r>
              <a:rPr lang="ja-JP" altLang="en-US" sz="2000" dirty="0" smtClean="0"/>
              <a:t>金属製のものやそのほか軽くて固い素材</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ja-JP" altLang="en-US" smtClean="0"/>
              <a:t>鞄について２</a:t>
            </a:r>
          </a:p>
        </p:txBody>
      </p:sp>
      <p:sp>
        <p:nvSpPr>
          <p:cNvPr id="49155" name="Rectangle 3"/>
          <p:cNvSpPr>
            <a:spLocks noGrp="1" noChangeArrowheads="1"/>
          </p:cNvSpPr>
          <p:nvPr>
            <p:ph type="body" idx="1"/>
          </p:nvPr>
        </p:nvSpPr>
        <p:spPr/>
        <p:txBody>
          <a:bodyPr/>
          <a:lstStyle/>
          <a:p>
            <a:pPr>
              <a:lnSpc>
                <a:spcPct val="90000"/>
              </a:lnSpc>
              <a:defRPr/>
            </a:pPr>
            <a:r>
              <a:rPr lang="ja-JP" altLang="en-US" sz="2800" dirty="0" smtClean="0"/>
              <a:t>ベルト、時計のベルトと同じ色</a:t>
            </a:r>
            <a:endParaRPr lang="en-US" altLang="ja-JP" sz="2800" dirty="0" smtClean="0"/>
          </a:p>
          <a:p>
            <a:pPr>
              <a:lnSpc>
                <a:spcPct val="90000"/>
              </a:lnSpc>
              <a:buFontTx/>
              <a:buNone/>
              <a:defRPr/>
            </a:pPr>
            <a:r>
              <a:rPr lang="en-US" altLang="ja-JP" sz="2000" dirty="0" smtClean="0"/>
              <a:t>	</a:t>
            </a:r>
            <a:r>
              <a:rPr lang="en-US" altLang="ja-JP" sz="2000" dirty="0" smtClean="0">
                <a:latin typeface="+mj-ea"/>
                <a:ea typeface="+mj-ea"/>
              </a:rPr>
              <a:t>	</a:t>
            </a:r>
            <a:r>
              <a:rPr lang="ja-JP" altLang="en-US" sz="2000" dirty="0" smtClean="0">
                <a:latin typeface="+mj-ea"/>
                <a:ea typeface="+mj-ea"/>
              </a:rPr>
              <a:t>鞄の色を選ぶ時の一つの目安</a:t>
            </a:r>
            <a:endParaRPr lang="en-US" altLang="ja-JP" sz="2000" dirty="0" smtClean="0">
              <a:latin typeface="+mj-ea"/>
              <a:ea typeface="+mj-ea"/>
            </a:endParaRPr>
          </a:p>
          <a:p>
            <a:pPr>
              <a:lnSpc>
                <a:spcPct val="90000"/>
              </a:lnSpc>
              <a:buFontTx/>
              <a:buNone/>
              <a:defRPr/>
            </a:pPr>
            <a:r>
              <a:rPr lang="en-US" altLang="ja-JP" sz="2000" dirty="0" smtClean="0">
                <a:latin typeface="+mj-ea"/>
                <a:ea typeface="+mj-ea"/>
              </a:rPr>
              <a:t>		</a:t>
            </a:r>
            <a:r>
              <a:rPr lang="ja-JP" altLang="en-US" sz="2000" dirty="0" smtClean="0">
                <a:latin typeface="+mj-ea"/>
                <a:ea typeface="+mj-ea"/>
              </a:rPr>
              <a:t>例えば、黒の靴しかないのにボルドーの鞄とかを選ぶと</a:t>
            </a:r>
            <a:endParaRPr lang="en-US" altLang="ja-JP" sz="2000" dirty="0" smtClean="0">
              <a:latin typeface="+mj-ea"/>
              <a:ea typeface="+mj-ea"/>
            </a:endParaRPr>
          </a:p>
          <a:p>
            <a:pPr>
              <a:lnSpc>
                <a:spcPct val="90000"/>
              </a:lnSpc>
              <a:buFontTx/>
              <a:buNone/>
              <a:defRPr/>
            </a:pPr>
            <a:r>
              <a:rPr lang="en-US" altLang="ja-JP" sz="2000" dirty="0" smtClean="0">
                <a:latin typeface="+mj-ea"/>
                <a:ea typeface="+mj-ea"/>
              </a:rPr>
              <a:t>		</a:t>
            </a:r>
            <a:r>
              <a:rPr lang="ja-JP" altLang="en-US" sz="2000" dirty="0" smtClean="0">
                <a:latin typeface="+mj-ea"/>
                <a:ea typeface="+mj-ea"/>
              </a:rPr>
              <a:t>色合わせが大変です</a:t>
            </a:r>
          </a:p>
          <a:p>
            <a:pPr>
              <a:lnSpc>
                <a:spcPct val="90000"/>
              </a:lnSpc>
              <a:defRPr/>
            </a:pPr>
            <a:r>
              <a:rPr lang="ja-JP" altLang="en-US" sz="2800" dirty="0" smtClean="0"/>
              <a:t>もしくはナチュラルなタン色</a:t>
            </a:r>
            <a:endParaRPr lang="en-US" altLang="ja-JP" sz="2800" dirty="0" smtClean="0"/>
          </a:p>
          <a:p>
            <a:pPr lvl="2">
              <a:lnSpc>
                <a:spcPct val="90000"/>
              </a:lnSpc>
              <a:buFontTx/>
              <a:buNone/>
              <a:defRPr/>
            </a:pPr>
            <a:r>
              <a:rPr lang="ja-JP" altLang="en-US" sz="2000" dirty="0" smtClean="0">
                <a:latin typeface="+mj-ea"/>
                <a:ea typeface="+mj-ea"/>
              </a:rPr>
              <a:t>染色してない革の色</a:t>
            </a:r>
            <a:endParaRPr lang="en-US" altLang="ja-JP" sz="2000" dirty="0" smtClean="0">
              <a:latin typeface="+mj-ea"/>
              <a:ea typeface="+mj-ea"/>
            </a:endParaRPr>
          </a:p>
          <a:p>
            <a:pPr lvl="2">
              <a:lnSpc>
                <a:spcPct val="90000"/>
              </a:lnSpc>
              <a:buFontTx/>
              <a:buNone/>
              <a:defRPr/>
            </a:pPr>
            <a:r>
              <a:rPr lang="ja-JP" altLang="en-US" sz="2000" dirty="0" smtClean="0">
                <a:latin typeface="+mj-ea"/>
                <a:ea typeface="+mj-ea"/>
              </a:rPr>
              <a:t>ヌメ革と言ったりもします</a:t>
            </a:r>
            <a:endParaRPr lang="en-US" altLang="ja-JP" sz="2000" dirty="0" smtClean="0">
              <a:latin typeface="+mj-ea"/>
              <a:ea typeface="+mj-ea"/>
            </a:endParaRPr>
          </a:p>
          <a:p>
            <a:pPr lvl="2">
              <a:lnSpc>
                <a:spcPct val="90000"/>
              </a:lnSpc>
              <a:buFontTx/>
              <a:buNone/>
              <a:defRPr/>
            </a:pPr>
            <a:r>
              <a:rPr lang="ja-JP" altLang="en-US" sz="2000" dirty="0" smtClean="0">
                <a:latin typeface="+mj-ea"/>
                <a:ea typeface="+mj-ea"/>
              </a:rPr>
              <a:t>日焼けすると色が変わってくるので変化を楽しめる</a:t>
            </a:r>
            <a:r>
              <a:rPr lang="ja-JP" altLang="en-US" sz="2000" smtClean="0">
                <a:latin typeface="+mj-ea"/>
                <a:ea typeface="+mj-ea"/>
              </a:rPr>
              <a:t>革です</a:t>
            </a:r>
            <a:endParaRPr lang="en-US" altLang="ja-JP" sz="2000" dirty="0" smtClean="0">
              <a:latin typeface="+mj-ea"/>
              <a:ea typeface="+mj-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ja-JP" altLang="en-US" smtClean="0"/>
              <a:t>鞄について写真付き解説</a:t>
            </a:r>
          </a:p>
        </p:txBody>
      </p:sp>
      <p:sp>
        <p:nvSpPr>
          <p:cNvPr id="10243" name="Rectangle 3"/>
          <p:cNvSpPr>
            <a:spLocks noGrp="1" noChangeArrowheads="1"/>
          </p:cNvSpPr>
          <p:nvPr>
            <p:ph type="body" idx="1"/>
          </p:nvPr>
        </p:nvSpPr>
        <p:spPr>
          <a:xfrm>
            <a:off x="428625" y="1000125"/>
            <a:ext cx="8229600" cy="5073650"/>
          </a:xfrm>
        </p:spPr>
        <p:txBody>
          <a:bodyPr/>
          <a:lstStyle/>
          <a:p>
            <a:pPr>
              <a:buFontTx/>
              <a:buNone/>
            </a:pPr>
            <a:r>
              <a:rPr lang="ja-JP" altLang="en-US" smtClean="0"/>
              <a:t>ブリーフケースの例↓</a:t>
            </a:r>
            <a:endParaRPr lang="en-US" altLang="ja-JP"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en-US" altLang="ja-JP" sz="2000" smtClean="0"/>
          </a:p>
          <a:p>
            <a:pPr>
              <a:buFontTx/>
              <a:buNone/>
            </a:pPr>
            <a:endParaRPr lang="ja-JP" altLang="en-US" sz="2000" smtClean="0"/>
          </a:p>
        </p:txBody>
      </p:sp>
      <p:pic>
        <p:nvPicPr>
          <p:cNvPr id="10244" name="図 3" descr="b-45.jpg"/>
          <p:cNvPicPr>
            <a:picLocks noChangeAspect="1"/>
          </p:cNvPicPr>
          <p:nvPr/>
        </p:nvPicPr>
        <p:blipFill>
          <a:blip r:embed="rId3"/>
          <a:srcRect/>
          <a:stretch>
            <a:fillRect/>
          </a:stretch>
        </p:blipFill>
        <p:spPr bwMode="auto">
          <a:xfrm>
            <a:off x="571500" y="1571625"/>
            <a:ext cx="4786313" cy="4002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TotalTime>
  <Words>266</Words>
  <Application>Microsoft Office PowerPoint</Application>
  <PresentationFormat>画面に合わせる (4:3)</PresentationFormat>
  <Paragraphs>180</Paragraphs>
  <Slides>19</Slides>
  <Notes>19</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19</vt:i4>
      </vt:variant>
    </vt:vector>
  </HeadingPairs>
  <TitlesOfParts>
    <vt:vector size="23" baseType="lpstr">
      <vt:lpstr>Arial</vt:lpstr>
      <vt:lpstr>ＭＳ Ｐゴシック</vt:lpstr>
      <vt:lpstr>Calibri</vt:lpstr>
      <vt:lpstr>プレゼンテーション1</vt:lpstr>
      <vt:lpstr>脱オタク系 ステキだし爽やか ファッション講座</vt:lpstr>
      <vt:lpstr>このセッションについて</vt:lpstr>
      <vt:lpstr>スーツスタイルを構成するアイテム群</vt:lpstr>
      <vt:lpstr>ベルトなんぞについて</vt:lpstr>
      <vt:lpstr>写真付きで解説</vt:lpstr>
      <vt:lpstr>写真付きで解説２</vt:lpstr>
      <vt:lpstr>鞄について</vt:lpstr>
      <vt:lpstr>鞄について２</vt:lpstr>
      <vt:lpstr>鞄について写真付き解説</vt:lpstr>
      <vt:lpstr>鞄について写真付き解説２</vt:lpstr>
      <vt:lpstr>ダレスバック小ネタ</vt:lpstr>
      <vt:lpstr>鞄について写真付き解説３</vt:lpstr>
      <vt:lpstr>鞄について写真付き解説４</vt:lpstr>
      <vt:lpstr>鞄について（あまり好ましくないもの）</vt:lpstr>
      <vt:lpstr>時計について</vt:lpstr>
      <vt:lpstr>時計について２</vt:lpstr>
      <vt:lpstr>時計について写真付きで解説１</vt:lpstr>
      <vt:lpstr>時計について写真付きで解説２</vt:lpstr>
      <vt:lpstr>終わり</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64</cp:revision>
  <dcterms:created xsi:type="dcterms:W3CDTF">2006-05-15T04:25:02Z</dcterms:created>
  <dcterms:modified xsi:type="dcterms:W3CDTF">2007-09-21T08:23:06Z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