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9" r:id="rId1"/>
  </p:sldMasterIdLst>
  <p:notesMasterIdLst>
    <p:notesMasterId r:id="rId25"/>
  </p:notesMasterIdLst>
  <p:handoutMasterIdLst>
    <p:handoutMasterId r:id="rId26"/>
  </p:handoutMasterIdLst>
  <p:sldIdLst>
    <p:sldId id="266" r:id="rId2"/>
    <p:sldId id="351" r:id="rId3"/>
    <p:sldId id="338" r:id="rId4"/>
    <p:sldId id="358" r:id="rId5"/>
    <p:sldId id="339" r:id="rId6"/>
    <p:sldId id="349" r:id="rId7"/>
    <p:sldId id="352" r:id="rId8"/>
    <p:sldId id="355" r:id="rId9"/>
    <p:sldId id="346" r:id="rId10"/>
    <p:sldId id="356" r:id="rId11"/>
    <p:sldId id="359" r:id="rId12"/>
    <p:sldId id="360" r:id="rId13"/>
    <p:sldId id="361" r:id="rId14"/>
    <p:sldId id="370" r:id="rId15"/>
    <p:sldId id="362" r:id="rId16"/>
    <p:sldId id="363" r:id="rId17"/>
    <p:sldId id="364" r:id="rId18"/>
    <p:sldId id="365" r:id="rId19"/>
    <p:sldId id="366" r:id="rId20"/>
    <p:sldId id="367" r:id="rId21"/>
    <p:sldId id="368" r:id="rId22"/>
    <p:sldId id="369" r:id="rId23"/>
    <p:sldId id="315" r:id="rId24"/>
  </p:sldIdLst>
  <p:sldSz cx="9144000" cy="6858000" type="screen4x3"/>
  <p:notesSz cx="6735763" cy="9866313"/>
  <p:embeddedFontLst>
    <p:embeddedFont>
      <p:font typeface="メイリオ" pitchFamily="50" charset="-128"/>
      <p:regular r:id="rId27"/>
      <p:bold r:id="rId28"/>
      <p:italic r:id="rId29"/>
      <p:boldItalic r:id="rId30"/>
    </p:embeddedFont>
    <p:embeddedFont>
      <p:font typeface="Calibri" pitchFamily="34" charset="0"/>
      <p:regular r:id="rId31"/>
      <p:bold r:id="rId32"/>
      <p:italic r:id="rId33"/>
      <p:boldItalic r:id="rId34"/>
    </p:embeddedFont>
    <p:embeddedFont>
      <p:font typeface="Verdana" pitchFamily="34" charset="0"/>
      <p:regular r:id="rId35"/>
      <p:bold r:id="rId36"/>
      <p:italic r:id="rId37"/>
      <p:boldItalic r:id="rId38"/>
    </p:embeddedFont>
  </p:embeddedFontLst>
  <p:defaultTextStyle>
    <a:defPPr>
      <a:defRPr lang="ja-JP"/>
    </a:defPPr>
    <a:lvl1pPr algn="ctr"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ctr"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ctr"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ctr"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ctr"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shift_jis"/>
  <p:showPr showNarration="1">
    <p:present/>
    <p:sldAll/>
    <p:penClr>
      <a:schemeClr val="tx1"/>
    </p:penClr>
  </p:showPr>
  <p:clrMru>
    <a:srgbClr val="FFFFCC"/>
    <a:srgbClr val="FFCCFF"/>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46661" autoAdjust="0"/>
    <p:restoredTop sz="57279" autoAdjust="0"/>
  </p:normalViewPr>
  <p:slideViewPr>
    <p:cSldViewPr>
      <p:cViewPr>
        <p:scale>
          <a:sx n="50" d="100"/>
          <a:sy n="50" d="100"/>
        </p:scale>
        <p:origin x="-576" y="-1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hdr" sz="quarter"/>
          </p:nvPr>
        </p:nvSpPr>
        <p:spPr bwMode="auto">
          <a:xfrm>
            <a:off x="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ja-JP" altLang="en-US"/>
          </a:p>
        </p:txBody>
      </p:sp>
      <p:sp>
        <p:nvSpPr>
          <p:cNvPr id="154627" name="Rectangle 3"/>
          <p:cNvSpPr>
            <a:spLocks noGrp="1" noChangeArrowheads="1"/>
          </p:cNvSpPr>
          <p:nvPr>
            <p:ph type="dt" sz="quarter" idx="1"/>
          </p:nvPr>
        </p:nvSpPr>
        <p:spPr bwMode="auto">
          <a:xfrm>
            <a:off x="381000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C09BCA8E-9BD7-4011-965B-5CF8147AC395}" type="datetimeFigureOut">
              <a:rPr lang="ja-JP" altLang="en-US"/>
              <a:pPr/>
              <a:t>2007/6/28</a:t>
            </a:fld>
            <a:endParaRPr lang="ja-JP" altLang="en-US"/>
          </a:p>
        </p:txBody>
      </p:sp>
      <p:sp>
        <p:nvSpPr>
          <p:cNvPr id="154628" name="Rectangle 4"/>
          <p:cNvSpPr>
            <a:spLocks noGrp="1" noChangeArrowheads="1"/>
          </p:cNvSpPr>
          <p:nvPr>
            <p:ph type="ftr" sz="quarter" idx="2"/>
          </p:nvPr>
        </p:nvSpPr>
        <p:spPr bwMode="auto">
          <a:xfrm>
            <a:off x="0" y="9372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ja-JP" altLang="en-US"/>
          </a:p>
        </p:txBody>
      </p:sp>
      <p:sp>
        <p:nvSpPr>
          <p:cNvPr id="154629" name="Rectangle 5"/>
          <p:cNvSpPr>
            <a:spLocks noGrp="1" noChangeArrowheads="1"/>
          </p:cNvSpPr>
          <p:nvPr>
            <p:ph type="sldNum" sz="quarter" idx="3"/>
          </p:nvPr>
        </p:nvSpPr>
        <p:spPr bwMode="auto">
          <a:xfrm>
            <a:off x="3810000" y="9372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0A3918D-5815-445C-B8B7-4303D8FD5DDF}" type="slidenum">
              <a:rPr lang="ja-JP" altLang="en-US"/>
              <a:pPr/>
              <a:t>&lt;#&gt;</a:t>
            </a:fld>
            <a:endParaRPr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ea typeface="ＭＳ Ｐゴシック" charset="-128"/>
              </a:defRPr>
            </a:lvl1pPr>
          </a:lstStyle>
          <a:p>
            <a:pPr>
              <a:defRPr/>
            </a:pPr>
            <a:endParaRPr lang="ja-JP" altLang="en-US"/>
          </a:p>
        </p:txBody>
      </p:sp>
      <p:sp>
        <p:nvSpPr>
          <p:cNvPr id="3" name="日付プレースホルダ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smtClean="0">
                <a:ea typeface="ＭＳ Ｐゴシック" charset="-128"/>
              </a:defRPr>
            </a:lvl1pPr>
          </a:lstStyle>
          <a:p>
            <a:pPr>
              <a:defRPr/>
            </a:pPr>
            <a:fld id="{E7F70D96-D3AC-4D55-908A-A9F941FD2627}" type="datetimeFigureOut">
              <a:rPr lang="ja-JP" altLang="en-US"/>
              <a:pPr>
                <a:defRPr/>
              </a:pPr>
              <a:t>2007/6/28</a:t>
            </a:fld>
            <a:endParaRPr lang="ja-JP" altLang="en-US"/>
          </a:p>
        </p:txBody>
      </p:sp>
      <p:sp>
        <p:nvSpPr>
          <p:cNvPr id="4" name="スライド イメージ プレースホル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 4"/>
          <p:cNvSpPr>
            <a:spLocks noGrp="1"/>
          </p:cNvSpPr>
          <p:nvPr>
            <p:ph type="body" sz="quarter" idx="3"/>
          </p:nvPr>
        </p:nvSpPr>
        <p:spPr>
          <a:xfrm>
            <a:off x="673100" y="4686300"/>
            <a:ext cx="5389563" cy="4440238"/>
          </a:xfrm>
          <a:prstGeom prst="rect">
            <a:avLst/>
          </a:prstGeom>
        </p:spPr>
        <p:txBody>
          <a:bodyPr vert="horz" lIns="91440" tIns="45720" rIns="91440" bIns="45720"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ea typeface="ＭＳ Ｐゴシック" charset="-128"/>
              </a:defRPr>
            </a:lvl1pPr>
          </a:lstStyle>
          <a:p>
            <a:pPr>
              <a:defRPr/>
            </a:pPr>
            <a:endParaRPr lang="ja-JP" altLang="en-US"/>
          </a:p>
        </p:txBody>
      </p:sp>
      <p:sp>
        <p:nvSpPr>
          <p:cNvPr id="7" name="スライド番号プレースホルダ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smtClean="0">
                <a:ea typeface="ＭＳ Ｐゴシック" charset="-128"/>
              </a:defRPr>
            </a:lvl1pPr>
          </a:lstStyle>
          <a:p>
            <a:pPr>
              <a:defRPr/>
            </a:pPr>
            <a:fld id="{F023002A-C15B-4C3D-AAB3-19685B0E41C5}"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mn-lt"/>
        <a:ea typeface="+mn-ea"/>
        <a:cs typeface="+mn-cs"/>
      </a:defRPr>
    </a:lvl1pPr>
    <a:lvl2pPr marL="457200" algn="l" rtl="0" fontAlgn="base">
      <a:spcBef>
        <a:spcPct val="30000"/>
      </a:spcBef>
      <a:spcAft>
        <a:spcPct val="0"/>
      </a:spcAft>
      <a:defRPr kumimoji="1" sz="1200" kern="1200">
        <a:solidFill>
          <a:schemeClr val="tx1"/>
        </a:solidFill>
        <a:latin typeface="+mn-lt"/>
        <a:ea typeface="+mn-ea"/>
        <a:cs typeface="+mn-cs"/>
      </a:defRPr>
    </a:lvl2pPr>
    <a:lvl3pPr marL="914400" algn="l" rtl="0" fontAlgn="base">
      <a:spcBef>
        <a:spcPct val="30000"/>
      </a:spcBef>
      <a:spcAft>
        <a:spcPct val="0"/>
      </a:spcAft>
      <a:defRPr kumimoji="1" sz="1200" kern="1200">
        <a:solidFill>
          <a:schemeClr val="tx1"/>
        </a:solidFill>
        <a:latin typeface="+mn-lt"/>
        <a:ea typeface="+mn-ea"/>
        <a:cs typeface="+mn-cs"/>
      </a:defRPr>
    </a:lvl3pPr>
    <a:lvl4pPr marL="1371600" algn="l" rtl="0" fontAlgn="base">
      <a:spcBef>
        <a:spcPct val="30000"/>
      </a:spcBef>
      <a:spcAft>
        <a:spcPct val="0"/>
      </a:spcAft>
      <a:defRPr kumimoji="1" sz="1200" kern="1200">
        <a:solidFill>
          <a:schemeClr val="tx1"/>
        </a:solidFill>
        <a:latin typeface="+mn-lt"/>
        <a:ea typeface="+mn-ea"/>
        <a:cs typeface="+mn-cs"/>
      </a:defRPr>
    </a:lvl4pPr>
    <a:lvl5pPr marL="1828800" algn="l" rtl="0" fontAlgn="base">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Rot="1" noChangeAspect="1" noTextEdit="1"/>
          </p:cNvSpPr>
          <p:nvPr>
            <p:ph type="sldImg"/>
          </p:nvPr>
        </p:nvSpPr>
        <p:spPr bwMode="auto">
          <a:noFill/>
          <a:ln>
            <a:solidFill>
              <a:srgbClr val="000000"/>
            </a:solidFill>
            <a:miter lim="800000"/>
            <a:headEnd/>
            <a:tailEnd/>
          </a:ln>
        </p:spPr>
      </p:sp>
      <p:sp>
        <p:nvSpPr>
          <p:cNvPr id="364547"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Rot="1" noChangeAspect="1" noTextEdit="1"/>
          </p:cNvSpPr>
          <p:nvPr>
            <p:ph type="sldImg"/>
          </p:nvPr>
        </p:nvSpPr>
        <p:spPr bwMode="auto">
          <a:noFill/>
          <a:ln>
            <a:solidFill>
              <a:srgbClr val="000000"/>
            </a:solidFill>
            <a:miter lim="800000"/>
            <a:headEnd/>
            <a:tailEnd/>
          </a:ln>
        </p:spPr>
      </p:sp>
      <p:sp>
        <p:nvSpPr>
          <p:cNvPr id="375811"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Rot="1" noChangeAspect="1" noTextEdit="1"/>
          </p:cNvSpPr>
          <p:nvPr>
            <p:ph type="sldImg"/>
          </p:nvPr>
        </p:nvSpPr>
        <p:spPr bwMode="auto">
          <a:noFill/>
          <a:ln>
            <a:solidFill>
              <a:srgbClr val="000000"/>
            </a:solidFill>
            <a:miter lim="800000"/>
            <a:headEnd/>
            <a:tailEnd/>
          </a:ln>
        </p:spPr>
      </p:sp>
      <p:sp>
        <p:nvSpPr>
          <p:cNvPr id="376835"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Rot="1" noChangeAspect="1" noTextEdit="1"/>
          </p:cNvSpPr>
          <p:nvPr>
            <p:ph type="sldImg"/>
          </p:nvPr>
        </p:nvSpPr>
        <p:spPr bwMode="auto">
          <a:noFill/>
          <a:ln>
            <a:solidFill>
              <a:srgbClr val="000000"/>
            </a:solidFill>
            <a:miter lim="800000"/>
            <a:headEnd/>
            <a:tailEnd/>
          </a:ln>
        </p:spPr>
      </p:sp>
      <p:sp>
        <p:nvSpPr>
          <p:cNvPr id="377859"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Rot="1" noChangeAspect="1" noTextEdit="1"/>
          </p:cNvSpPr>
          <p:nvPr>
            <p:ph type="sldImg"/>
          </p:nvPr>
        </p:nvSpPr>
        <p:spPr bwMode="auto">
          <a:noFill/>
          <a:ln>
            <a:solidFill>
              <a:srgbClr val="000000"/>
            </a:solidFill>
            <a:miter lim="800000"/>
            <a:headEnd/>
            <a:tailEnd/>
          </a:ln>
        </p:spPr>
      </p:sp>
      <p:sp>
        <p:nvSpPr>
          <p:cNvPr id="378883"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Rot="1" noChangeAspect="1" noTextEdit="1"/>
          </p:cNvSpPr>
          <p:nvPr>
            <p:ph type="sldImg"/>
          </p:nvPr>
        </p:nvSpPr>
        <p:spPr bwMode="auto">
          <a:noFill/>
          <a:ln>
            <a:solidFill>
              <a:srgbClr val="000000"/>
            </a:solidFill>
            <a:miter lim="800000"/>
            <a:headEnd/>
            <a:tailEnd/>
          </a:ln>
        </p:spPr>
      </p:sp>
      <p:sp>
        <p:nvSpPr>
          <p:cNvPr id="391171"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Rot="1" noChangeAspect="1" noTextEdit="1"/>
          </p:cNvSpPr>
          <p:nvPr>
            <p:ph type="sldImg"/>
          </p:nvPr>
        </p:nvSpPr>
        <p:spPr bwMode="auto">
          <a:noFill/>
          <a:ln>
            <a:solidFill>
              <a:srgbClr val="000000"/>
            </a:solidFill>
            <a:miter lim="800000"/>
            <a:headEnd/>
            <a:tailEnd/>
          </a:ln>
        </p:spPr>
      </p:sp>
      <p:sp>
        <p:nvSpPr>
          <p:cNvPr id="379907"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Rot="1" noChangeAspect="1" noTextEdit="1"/>
          </p:cNvSpPr>
          <p:nvPr>
            <p:ph type="sldImg"/>
          </p:nvPr>
        </p:nvSpPr>
        <p:spPr bwMode="auto">
          <a:noFill/>
          <a:ln>
            <a:solidFill>
              <a:srgbClr val="000000"/>
            </a:solidFill>
            <a:miter lim="800000"/>
            <a:headEnd/>
            <a:tailEnd/>
          </a:ln>
        </p:spPr>
      </p:sp>
      <p:sp>
        <p:nvSpPr>
          <p:cNvPr id="380931"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Rot="1" noChangeAspect="1" noTextEdit="1"/>
          </p:cNvSpPr>
          <p:nvPr>
            <p:ph type="sldImg"/>
          </p:nvPr>
        </p:nvSpPr>
        <p:spPr bwMode="auto">
          <a:noFill/>
          <a:ln>
            <a:solidFill>
              <a:srgbClr val="000000"/>
            </a:solidFill>
            <a:miter lim="800000"/>
            <a:headEnd/>
            <a:tailEnd/>
          </a:ln>
        </p:spPr>
      </p:sp>
      <p:sp>
        <p:nvSpPr>
          <p:cNvPr id="381955"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Rot="1" noChangeAspect="1" noTextEdit="1"/>
          </p:cNvSpPr>
          <p:nvPr>
            <p:ph type="sldImg"/>
          </p:nvPr>
        </p:nvSpPr>
        <p:spPr bwMode="auto">
          <a:noFill/>
          <a:ln>
            <a:solidFill>
              <a:srgbClr val="000000"/>
            </a:solidFill>
            <a:miter lim="800000"/>
            <a:headEnd/>
            <a:tailEnd/>
          </a:ln>
        </p:spPr>
      </p:sp>
      <p:sp>
        <p:nvSpPr>
          <p:cNvPr id="382979"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Rot="1" noChangeAspect="1" noTextEdit="1"/>
          </p:cNvSpPr>
          <p:nvPr>
            <p:ph type="sldImg"/>
          </p:nvPr>
        </p:nvSpPr>
        <p:spPr bwMode="auto">
          <a:noFill/>
          <a:ln>
            <a:solidFill>
              <a:srgbClr val="000000"/>
            </a:solidFill>
            <a:miter lim="800000"/>
            <a:headEnd/>
            <a:tailEnd/>
          </a:ln>
        </p:spPr>
      </p:sp>
      <p:sp>
        <p:nvSpPr>
          <p:cNvPr id="384003"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Rot="1" noChangeAspect="1" noTextEdit="1"/>
          </p:cNvSpPr>
          <p:nvPr>
            <p:ph type="sldImg"/>
          </p:nvPr>
        </p:nvSpPr>
        <p:spPr bwMode="auto">
          <a:noFill/>
          <a:ln>
            <a:solidFill>
              <a:srgbClr val="000000"/>
            </a:solidFill>
            <a:miter lim="800000"/>
            <a:headEnd/>
            <a:tailEnd/>
          </a:ln>
        </p:spPr>
      </p:sp>
      <p:sp>
        <p:nvSpPr>
          <p:cNvPr id="365571"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Rot="1" noChangeAspect="1" noTextEdit="1"/>
          </p:cNvSpPr>
          <p:nvPr>
            <p:ph type="sldImg"/>
          </p:nvPr>
        </p:nvSpPr>
        <p:spPr bwMode="auto">
          <a:noFill/>
          <a:ln>
            <a:solidFill>
              <a:srgbClr val="000000"/>
            </a:solidFill>
            <a:miter lim="800000"/>
            <a:headEnd/>
            <a:tailEnd/>
          </a:ln>
        </p:spPr>
      </p:sp>
      <p:sp>
        <p:nvSpPr>
          <p:cNvPr id="385027"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Rot="1" noChangeAspect="1" noTextEdit="1"/>
          </p:cNvSpPr>
          <p:nvPr>
            <p:ph type="sldImg"/>
          </p:nvPr>
        </p:nvSpPr>
        <p:spPr bwMode="auto">
          <a:noFill/>
          <a:ln>
            <a:solidFill>
              <a:srgbClr val="000000"/>
            </a:solidFill>
            <a:miter lim="800000"/>
            <a:headEnd/>
            <a:tailEnd/>
          </a:ln>
        </p:spPr>
      </p:sp>
      <p:sp>
        <p:nvSpPr>
          <p:cNvPr id="386051"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noRot="1" noChangeAspect="1" noTextEdit="1"/>
          </p:cNvSpPr>
          <p:nvPr>
            <p:ph type="sldImg"/>
          </p:nvPr>
        </p:nvSpPr>
        <p:spPr bwMode="auto">
          <a:noFill/>
          <a:ln>
            <a:solidFill>
              <a:srgbClr val="000000"/>
            </a:solidFill>
            <a:miter lim="800000"/>
            <a:headEnd/>
            <a:tailEnd/>
          </a:ln>
        </p:spPr>
      </p:sp>
      <p:sp>
        <p:nvSpPr>
          <p:cNvPr id="387075"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Rot="1" noChangeAspect="1" noTextEdit="1"/>
          </p:cNvSpPr>
          <p:nvPr>
            <p:ph type="sldImg"/>
          </p:nvPr>
        </p:nvSpPr>
        <p:spPr bwMode="auto">
          <a:noFill/>
          <a:ln>
            <a:solidFill>
              <a:srgbClr val="000000"/>
            </a:solidFill>
            <a:miter lim="800000"/>
            <a:headEnd/>
            <a:tailEnd/>
          </a:ln>
        </p:spPr>
      </p:sp>
      <p:sp>
        <p:nvSpPr>
          <p:cNvPr id="388099"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Rot="1" noChangeAspect="1" noTextEdit="1"/>
          </p:cNvSpPr>
          <p:nvPr>
            <p:ph type="sldImg"/>
          </p:nvPr>
        </p:nvSpPr>
        <p:spPr bwMode="auto">
          <a:noFill/>
          <a:ln>
            <a:solidFill>
              <a:srgbClr val="000000"/>
            </a:solidFill>
            <a:miter lim="800000"/>
            <a:headEnd/>
            <a:tailEnd/>
          </a:ln>
        </p:spPr>
      </p:sp>
      <p:sp>
        <p:nvSpPr>
          <p:cNvPr id="366595"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Rot="1" noChangeAspect="1" noTextEdit="1"/>
          </p:cNvSpPr>
          <p:nvPr>
            <p:ph type="sldImg"/>
          </p:nvPr>
        </p:nvSpPr>
        <p:spPr bwMode="auto">
          <a:noFill/>
          <a:ln>
            <a:solidFill>
              <a:srgbClr val="000000"/>
            </a:solidFill>
            <a:miter lim="800000"/>
            <a:headEnd/>
            <a:tailEnd/>
          </a:ln>
        </p:spPr>
      </p:sp>
      <p:sp>
        <p:nvSpPr>
          <p:cNvPr id="367619"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Rot="1" noChangeAspect="1" noTextEdit="1"/>
          </p:cNvSpPr>
          <p:nvPr>
            <p:ph type="sldImg"/>
          </p:nvPr>
        </p:nvSpPr>
        <p:spPr bwMode="auto">
          <a:noFill/>
          <a:ln>
            <a:solidFill>
              <a:srgbClr val="000000"/>
            </a:solidFill>
            <a:miter lim="800000"/>
            <a:headEnd/>
            <a:tailEnd/>
          </a:ln>
        </p:spPr>
      </p:sp>
      <p:sp>
        <p:nvSpPr>
          <p:cNvPr id="370691"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Rot="1" noChangeAspect="1" noTextEdit="1"/>
          </p:cNvSpPr>
          <p:nvPr>
            <p:ph type="sldImg"/>
          </p:nvPr>
        </p:nvSpPr>
        <p:spPr bwMode="auto">
          <a:noFill/>
          <a:ln>
            <a:solidFill>
              <a:srgbClr val="000000"/>
            </a:solidFill>
            <a:miter lim="800000"/>
            <a:headEnd/>
            <a:tailEnd/>
          </a:ln>
        </p:spPr>
      </p:sp>
      <p:sp>
        <p:nvSpPr>
          <p:cNvPr id="371715"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Rot="1" noChangeAspect="1" noTextEdit="1"/>
          </p:cNvSpPr>
          <p:nvPr>
            <p:ph type="sldImg"/>
          </p:nvPr>
        </p:nvSpPr>
        <p:spPr bwMode="auto">
          <a:noFill/>
          <a:ln>
            <a:solidFill>
              <a:srgbClr val="000000"/>
            </a:solidFill>
            <a:miter lim="800000"/>
            <a:headEnd/>
            <a:tailEnd/>
          </a:ln>
        </p:spPr>
      </p:sp>
      <p:sp>
        <p:nvSpPr>
          <p:cNvPr id="372739"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Rot="1" noChangeAspect="1" noTextEdit="1"/>
          </p:cNvSpPr>
          <p:nvPr>
            <p:ph type="sldImg"/>
          </p:nvPr>
        </p:nvSpPr>
        <p:spPr bwMode="auto">
          <a:noFill/>
          <a:ln>
            <a:solidFill>
              <a:srgbClr val="000000"/>
            </a:solidFill>
            <a:miter lim="800000"/>
            <a:headEnd/>
            <a:tailEnd/>
          </a:ln>
        </p:spPr>
      </p:sp>
      <p:sp>
        <p:nvSpPr>
          <p:cNvPr id="373763"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Rot="1" noChangeAspect="1" noTextEdit="1"/>
          </p:cNvSpPr>
          <p:nvPr>
            <p:ph type="sldImg"/>
          </p:nvPr>
        </p:nvSpPr>
        <p:spPr bwMode="auto">
          <a:noFill/>
          <a:ln>
            <a:solidFill>
              <a:srgbClr val="000000"/>
            </a:solidFill>
            <a:miter lim="800000"/>
            <a:headEnd/>
            <a:tailEnd/>
          </a:ln>
        </p:spPr>
      </p:sp>
      <p:sp>
        <p:nvSpPr>
          <p:cNvPr id="374787"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クリックしてタイトルを入力</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タイトルと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052513"/>
            <a:ext cx="4038600"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052513"/>
            <a:ext cx="4038600"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 descr="C:\Users\localnaka\Desktop\wankuma-logo20.bmp"/>
          <p:cNvPicPr>
            <a:picLocks noChangeAspect="1" noChangeArrowheads="1"/>
          </p:cNvPicPr>
          <p:nvPr userDrawn="1"/>
        </p:nvPicPr>
        <p:blipFill>
          <a:blip r:embed="rId14"/>
          <a:srcRect/>
          <a:stretch>
            <a:fillRect/>
          </a:stretch>
        </p:blipFill>
        <p:spPr bwMode="auto">
          <a:xfrm>
            <a:off x="0" y="0"/>
            <a:ext cx="9144000" cy="64643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8229600" cy="7064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ja-JP" altLang="ja-JP" smtClean="0"/>
          </a:p>
        </p:txBody>
      </p:sp>
      <p:sp>
        <p:nvSpPr>
          <p:cNvPr id="1028" name="Rectangle 3"/>
          <p:cNvSpPr>
            <a:spLocks noGrp="1" noChangeArrowheads="1"/>
          </p:cNvSpPr>
          <p:nvPr>
            <p:ph type="body" idx="1"/>
          </p:nvPr>
        </p:nvSpPr>
        <p:spPr bwMode="auto">
          <a:xfrm>
            <a:off x="457200" y="1052513"/>
            <a:ext cx="8229600" cy="5073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pic>
        <p:nvPicPr>
          <p:cNvPr id="1029" name="Picture 4"/>
          <p:cNvPicPr>
            <a:picLocks noChangeAspect="1" noChangeArrowheads="1"/>
          </p:cNvPicPr>
          <p:nvPr/>
        </p:nvPicPr>
        <p:blipFill>
          <a:blip r:embed="rId15"/>
          <a:srcRect/>
          <a:stretch>
            <a:fillRect/>
          </a:stretch>
        </p:blipFill>
        <p:spPr bwMode="auto">
          <a:xfrm>
            <a:off x="468313" y="6165850"/>
            <a:ext cx="1524000" cy="571500"/>
          </a:xfrm>
          <a:prstGeom prst="rect">
            <a:avLst/>
          </a:prstGeom>
          <a:noFill/>
          <a:ln w="9525">
            <a:noFill/>
            <a:miter lim="800000"/>
            <a:headEnd/>
            <a:tailEnd/>
          </a:ln>
        </p:spPr>
      </p:pic>
      <p:sp>
        <p:nvSpPr>
          <p:cNvPr id="4101" name="Rectangle 5"/>
          <p:cNvSpPr>
            <a:spLocks noChangeArrowheads="1"/>
          </p:cNvSpPr>
          <p:nvPr/>
        </p:nvSpPr>
        <p:spPr bwMode="auto">
          <a:xfrm>
            <a:off x="1979613" y="6165850"/>
            <a:ext cx="6624637" cy="571500"/>
          </a:xfrm>
          <a:prstGeom prst="rect">
            <a:avLst/>
          </a:prstGeom>
          <a:solidFill>
            <a:srgbClr val="F3BB50"/>
          </a:solidFill>
          <a:ln w="9525">
            <a:noFill/>
            <a:miter lim="800000"/>
            <a:headEnd/>
            <a:tailEnd/>
          </a:ln>
          <a:effectLst/>
        </p:spPr>
        <p:txBody>
          <a:bodyPr anchor="ctr"/>
          <a:lstStyle/>
          <a:p>
            <a:r>
              <a:rPr kumimoji="0" lang="ja-JP" altLang="en-US" sz="2400">
                <a:solidFill>
                  <a:schemeClr val="tx2"/>
                </a:solidFill>
                <a:latin typeface="メイリオ" pitchFamily="50" charset="-128"/>
                <a:ea typeface="メイリオ" pitchFamily="50" charset="-128"/>
              </a:rPr>
              <a:t>わんくま同盟 大阪勉強会 </a:t>
            </a:r>
            <a:r>
              <a:rPr kumimoji="0" lang="en-US" altLang="ja-JP" sz="2400">
                <a:solidFill>
                  <a:schemeClr val="tx2"/>
                </a:solidFill>
                <a:latin typeface="メイリオ" pitchFamily="50" charset="-128"/>
                <a:ea typeface="メイリオ" pitchFamily="50" charset="-128"/>
              </a:rPr>
              <a:t>#10</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eaLnBrk="0" fontAlgn="base" hangingPunct="0">
        <a:spcBef>
          <a:spcPct val="0"/>
        </a:spcBef>
        <a:spcAft>
          <a:spcPct val="0"/>
        </a:spcAft>
        <a:defRPr sz="2400">
          <a:solidFill>
            <a:schemeClr val="tx2"/>
          </a:solidFill>
          <a:latin typeface="+mj-lt"/>
          <a:ea typeface="メイリオ" pitchFamily="50" charset="-128"/>
          <a:cs typeface="+mj-cs"/>
        </a:defRPr>
      </a:lvl1pPr>
      <a:lvl2pPr algn="ctr" rtl="0" eaLnBrk="0" fontAlgn="base" hangingPunct="0">
        <a:spcBef>
          <a:spcPct val="0"/>
        </a:spcBef>
        <a:spcAft>
          <a:spcPct val="0"/>
        </a:spcAft>
        <a:defRPr sz="2400">
          <a:solidFill>
            <a:schemeClr val="tx2"/>
          </a:solidFill>
          <a:latin typeface="Arial" charset="0"/>
          <a:ea typeface="メイリオ" pitchFamily="50" charset="-128"/>
        </a:defRPr>
      </a:lvl2pPr>
      <a:lvl3pPr algn="ctr" rtl="0" eaLnBrk="0" fontAlgn="base" hangingPunct="0">
        <a:spcBef>
          <a:spcPct val="0"/>
        </a:spcBef>
        <a:spcAft>
          <a:spcPct val="0"/>
        </a:spcAft>
        <a:defRPr sz="2400">
          <a:solidFill>
            <a:schemeClr val="tx2"/>
          </a:solidFill>
          <a:latin typeface="Arial" charset="0"/>
          <a:ea typeface="メイリオ" pitchFamily="50" charset="-128"/>
        </a:defRPr>
      </a:lvl3pPr>
      <a:lvl4pPr algn="ctr" rtl="0" eaLnBrk="0" fontAlgn="base" hangingPunct="0">
        <a:spcBef>
          <a:spcPct val="0"/>
        </a:spcBef>
        <a:spcAft>
          <a:spcPct val="0"/>
        </a:spcAft>
        <a:defRPr sz="2400">
          <a:solidFill>
            <a:schemeClr val="tx2"/>
          </a:solidFill>
          <a:latin typeface="Arial" charset="0"/>
          <a:ea typeface="メイリオ" pitchFamily="50" charset="-128"/>
        </a:defRPr>
      </a:lvl4pPr>
      <a:lvl5pPr algn="ctr" rtl="0" eaLnBrk="0" fontAlgn="base" hangingPunct="0">
        <a:spcBef>
          <a:spcPct val="0"/>
        </a:spcBef>
        <a:spcAft>
          <a:spcPct val="0"/>
        </a:spcAft>
        <a:defRPr sz="2400">
          <a:solidFill>
            <a:schemeClr val="tx2"/>
          </a:solidFill>
          <a:latin typeface="Arial" charset="0"/>
          <a:ea typeface="メイリオ" pitchFamily="50" charset="-128"/>
        </a:defRPr>
      </a:lvl5pPr>
      <a:lvl6pPr marL="457200" algn="ctr" rtl="0" fontAlgn="base">
        <a:spcBef>
          <a:spcPct val="0"/>
        </a:spcBef>
        <a:spcAft>
          <a:spcPct val="0"/>
        </a:spcAft>
        <a:defRPr sz="2400">
          <a:solidFill>
            <a:schemeClr val="tx2"/>
          </a:solidFill>
          <a:latin typeface="Arial" charset="0"/>
          <a:ea typeface="ＭＳ Ｐゴシック" pitchFamily="50" charset="-128"/>
        </a:defRPr>
      </a:lvl6pPr>
      <a:lvl7pPr marL="914400" algn="ctr" rtl="0" fontAlgn="base">
        <a:spcBef>
          <a:spcPct val="0"/>
        </a:spcBef>
        <a:spcAft>
          <a:spcPct val="0"/>
        </a:spcAft>
        <a:defRPr sz="2400">
          <a:solidFill>
            <a:schemeClr val="tx2"/>
          </a:solidFill>
          <a:latin typeface="Arial" charset="0"/>
          <a:ea typeface="ＭＳ Ｐゴシック" pitchFamily="50" charset="-128"/>
        </a:defRPr>
      </a:lvl7pPr>
      <a:lvl8pPr marL="1371600" algn="ctr" rtl="0" fontAlgn="base">
        <a:spcBef>
          <a:spcPct val="0"/>
        </a:spcBef>
        <a:spcAft>
          <a:spcPct val="0"/>
        </a:spcAft>
        <a:defRPr sz="2400">
          <a:solidFill>
            <a:schemeClr val="tx2"/>
          </a:solidFill>
          <a:latin typeface="Arial" charset="0"/>
          <a:ea typeface="ＭＳ Ｐゴシック" pitchFamily="50" charset="-128"/>
        </a:defRPr>
      </a:lvl8pPr>
      <a:lvl9pPr marL="1828800" algn="ctr" rtl="0" fontAlgn="base">
        <a:spcBef>
          <a:spcPct val="0"/>
        </a:spcBef>
        <a:spcAft>
          <a:spcPct val="0"/>
        </a:spcAft>
        <a:defRPr sz="2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メイリオ" pitchFamily="50" charset="-128"/>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p:cNvSpPr>
            <a:spLocks noGrp="1" noChangeArrowheads="1"/>
          </p:cNvSpPr>
          <p:nvPr>
            <p:ph type="ctrTitle"/>
          </p:nvPr>
        </p:nvSpPr>
        <p:spPr>
          <a:xfrm>
            <a:off x="0" y="2286000"/>
            <a:ext cx="9144000" cy="1143000"/>
          </a:xfrm>
        </p:spPr>
        <p:txBody>
          <a:bodyPr/>
          <a:lstStyle/>
          <a:p>
            <a:r>
              <a:rPr lang="en-US" altLang="ja-JP" sz="4400" b="1" smtClean="0">
                <a:effectLst>
                  <a:outerShdw blurRad="38100" dist="38100" dir="2700000" algn="tl">
                    <a:srgbClr val="C0C0C0"/>
                  </a:outerShdw>
                </a:effectLst>
                <a:latin typeface="メイリオ" pitchFamily="50" charset="-128"/>
              </a:rPr>
              <a:t>Hello, “Hello, world!” World!</a:t>
            </a:r>
          </a:p>
        </p:txBody>
      </p:sp>
      <p:sp>
        <p:nvSpPr>
          <p:cNvPr id="16387" name="Rectangle 1027"/>
          <p:cNvSpPr>
            <a:spLocks noGrp="1" noChangeArrowheads="1"/>
          </p:cNvSpPr>
          <p:nvPr>
            <p:ph type="subTitle" idx="1"/>
          </p:nvPr>
        </p:nvSpPr>
        <p:spPr>
          <a:xfrm>
            <a:off x="4419600" y="5638800"/>
            <a:ext cx="4724400" cy="381000"/>
          </a:xfrm>
        </p:spPr>
        <p:txBody>
          <a:bodyPr/>
          <a:lstStyle/>
          <a:p>
            <a:r>
              <a:rPr lang="ja-JP" altLang="en-US" sz="2400" smtClean="0">
                <a:effectLst>
                  <a:outerShdw blurRad="38100" dist="38100" dir="2700000" algn="tl">
                    <a:srgbClr val="C0C0C0"/>
                  </a:outerShdw>
                </a:effectLst>
                <a:ea typeface="メイリオ" pitchFamily="50" charset="-128"/>
              </a:rPr>
              <a:t>とりこびと＠わんくま同盟</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457200" y="533400"/>
            <a:ext cx="8229600" cy="706438"/>
          </a:xfrm>
        </p:spPr>
        <p:txBody>
          <a:bodyPr/>
          <a:lstStyle/>
          <a:p>
            <a:r>
              <a:rPr lang="en-US" altLang="ja-JP" sz="3200" smtClean="0">
                <a:latin typeface="メイリオ" pitchFamily="50" charset="-128"/>
              </a:rPr>
              <a:t>Hello, world! </a:t>
            </a:r>
            <a:r>
              <a:rPr lang="ja-JP" altLang="en-US" sz="3200" smtClean="0">
                <a:latin typeface="メイリオ" pitchFamily="50" charset="-128"/>
              </a:rPr>
              <a:t>と </a:t>
            </a:r>
            <a:r>
              <a:rPr kumimoji="1" lang="en-US" altLang="ja-JP" sz="3200" smtClean="0">
                <a:solidFill>
                  <a:schemeClr val="tx1"/>
                </a:solidFill>
                <a:latin typeface="メイリオ" pitchFamily="50" charset="-128"/>
              </a:rPr>
              <a:t>IDE（</a:t>
            </a:r>
            <a:r>
              <a:rPr kumimoji="1" lang="ja-JP" altLang="en-US" sz="3200" smtClean="0">
                <a:solidFill>
                  <a:schemeClr val="tx1"/>
                </a:solidFill>
                <a:latin typeface="メイリオ" pitchFamily="50" charset="-128"/>
              </a:rPr>
              <a:t>統合開発環境</a:t>
            </a:r>
            <a:r>
              <a:rPr kumimoji="1" lang="en-US" altLang="ja-JP" sz="3200" smtClean="0">
                <a:solidFill>
                  <a:schemeClr val="tx1"/>
                </a:solidFill>
                <a:latin typeface="メイリオ" pitchFamily="50" charset="-128"/>
              </a:rPr>
              <a:t>）</a:t>
            </a:r>
            <a:endParaRPr lang="ja-JP" altLang="en-US" sz="3200" smtClean="0">
              <a:latin typeface="メイリオ" pitchFamily="50" charset="-128"/>
            </a:endParaRPr>
          </a:p>
        </p:txBody>
      </p:sp>
      <p:sp>
        <p:nvSpPr>
          <p:cNvPr id="350211" name="Rectangle 3"/>
          <p:cNvSpPr>
            <a:spLocks noGrp="1" noChangeArrowheads="1"/>
          </p:cNvSpPr>
          <p:nvPr>
            <p:ph type="body" idx="1"/>
          </p:nvPr>
        </p:nvSpPr>
        <p:spPr>
          <a:xfrm>
            <a:off x="1143000" y="1784350"/>
            <a:ext cx="6858000" cy="4159250"/>
          </a:xfrm>
        </p:spPr>
        <p:txBody>
          <a:bodyPr/>
          <a:lstStyle/>
          <a:p>
            <a:pPr>
              <a:lnSpc>
                <a:spcPct val="90000"/>
              </a:lnSpc>
              <a:spcBef>
                <a:spcPct val="50000"/>
              </a:spcBef>
            </a:pPr>
            <a:r>
              <a:rPr lang="ja-JP" altLang="en-US" sz="3600" smtClean="0">
                <a:latin typeface="メイリオ" pitchFamily="50" charset="-128"/>
                <a:ea typeface="メイリオ" pitchFamily="50" charset="-128"/>
              </a:rPr>
              <a:t>プログラムコードを書いただけでは </a:t>
            </a:r>
            <a:r>
              <a:rPr lang="en-US" altLang="ja-JP" sz="3600" smtClean="0">
                <a:latin typeface="メイリオ" pitchFamily="50" charset="-128"/>
                <a:ea typeface="メイリオ" pitchFamily="50" charset="-128"/>
              </a:rPr>
              <a:t>Hello, world! </a:t>
            </a:r>
            <a:r>
              <a:rPr lang="ja-JP" altLang="en-US" sz="3600" smtClean="0">
                <a:latin typeface="メイリオ" pitchFamily="50" charset="-128"/>
                <a:ea typeface="メイリオ" pitchFamily="50" charset="-128"/>
              </a:rPr>
              <a:t>は動かない。</a:t>
            </a:r>
          </a:p>
          <a:p>
            <a:pPr>
              <a:lnSpc>
                <a:spcPct val="90000"/>
              </a:lnSpc>
              <a:spcBef>
                <a:spcPct val="50000"/>
              </a:spcBef>
            </a:pPr>
            <a:r>
              <a:rPr lang="en-US" altLang="ja-JP" sz="3600" smtClean="0">
                <a:latin typeface="メイリオ" pitchFamily="50" charset="-128"/>
                <a:ea typeface="メイリオ" pitchFamily="50" charset="-128"/>
              </a:rPr>
              <a:t>IDE</a:t>
            </a:r>
            <a:r>
              <a:rPr lang="ja-JP" altLang="en-US" sz="3600" smtClean="0">
                <a:latin typeface="メイリオ" pitchFamily="50" charset="-128"/>
                <a:ea typeface="メイリオ" pitchFamily="50" charset="-128"/>
              </a:rPr>
              <a:t>がいろいろお世話してくれている。</a:t>
            </a:r>
          </a:p>
          <a:p>
            <a:pPr>
              <a:lnSpc>
                <a:spcPct val="90000"/>
              </a:lnSpc>
              <a:spcBef>
                <a:spcPct val="50000"/>
              </a:spcBef>
            </a:pPr>
            <a:r>
              <a:rPr lang="ja-JP" altLang="en-US" sz="3600" smtClean="0">
                <a:latin typeface="メイリオ" pitchFamily="50" charset="-128"/>
                <a:ea typeface="メイリオ" pitchFamily="50" charset="-128"/>
              </a:rPr>
              <a:t>自分が使うモノの動作を知っておこう。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50211">
                                            <p:txEl>
                                              <p:pRg st="0" end="0"/>
                                            </p:txEl>
                                          </p:spTgt>
                                        </p:tgtEl>
                                        <p:attrNameLst>
                                          <p:attrName>style.visibility</p:attrName>
                                        </p:attrNameLst>
                                      </p:cBhvr>
                                      <p:to>
                                        <p:strVal val="visible"/>
                                      </p:to>
                                    </p:set>
                                    <p:animEffect transition="in" filter="wipe(up)">
                                      <p:cBhvr>
                                        <p:cTn id="7" dur="500"/>
                                        <p:tgtEl>
                                          <p:spTgt spid="3502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50211">
                                            <p:txEl>
                                              <p:pRg st="1" end="1"/>
                                            </p:txEl>
                                          </p:spTgt>
                                        </p:tgtEl>
                                        <p:attrNameLst>
                                          <p:attrName>style.visibility</p:attrName>
                                        </p:attrNameLst>
                                      </p:cBhvr>
                                      <p:to>
                                        <p:strVal val="visible"/>
                                      </p:to>
                                    </p:set>
                                    <p:animEffect transition="in" filter="wipe(up)">
                                      <p:cBhvr>
                                        <p:cTn id="12" dur="500"/>
                                        <p:tgtEl>
                                          <p:spTgt spid="3502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50211">
                                            <p:txEl>
                                              <p:pRg st="2" end="2"/>
                                            </p:txEl>
                                          </p:spTgt>
                                        </p:tgtEl>
                                        <p:attrNameLst>
                                          <p:attrName>style.visibility</p:attrName>
                                        </p:attrNameLst>
                                      </p:cBhvr>
                                      <p:to>
                                        <p:strVal val="visible"/>
                                      </p:to>
                                    </p:set>
                                    <p:animEffect transition="in" filter="wipe(up)">
                                      <p:cBhvr>
                                        <p:cTn id="17" dur="500"/>
                                        <p:tgtEl>
                                          <p:spTgt spid="3502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1"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a:xfrm>
            <a:off x="457200" y="533400"/>
            <a:ext cx="8229600" cy="706438"/>
          </a:xfrm>
        </p:spPr>
        <p:txBody>
          <a:bodyPr/>
          <a:lstStyle/>
          <a:p>
            <a:r>
              <a:rPr lang="en-US" altLang="ja-JP" sz="3200" smtClean="0">
                <a:latin typeface="メイリオ" pitchFamily="50" charset="-128"/>
              </a:rPr>
              <a:t>Visual Studio 2005 </a:t>
            </a:r>
            <a:r>
              <a:rPr lang="ja-JP" altLang="en-US" sz="3200" smtClean="0">
                <a:latin typeface="メイリオ" pitchFamily="50" charset="-128"/>
              </a:rPr>
              <a:t>での</a:t>
            </a:r>
            <a:br>
              <a:rPr lang="ja-JP" altLang="en-US" sz="3200" smtClean="0">
                <a:latin typeface="メイリオ" pitchFamily="50" charset="-128"/>
              </a:rPr>
            </a:br>
            <a:r>
              <a:rPr lang="en-US" altLang="ja-JP" sz="3200" smtClean="0">
                <a:latin typeface="メイリオ" pitchFamily="50" charset="-128"/>
              </a:rPr>
              <a:t>Hello, world! </a:t>
            </a:r>
            <a:r>
              <a:rPr lang="ja-JP" altLang="en-US" sz="3200" smtClean="0">
                <a:latin typeface="メイリオ" pitchFamily="50" charset="-128"/>
              </a:rPr>
              <a:t>の作成手順。</a:t>
            </a:r>
            <a:endParaRPr lang="ja-JP" altLang="en-US" sz="3200" smtClean="0"/>
          </a:p>
        </p:txBody>
      </p:sp>
      <p:sp>
        <p:nvSpPr>
          <p:cNvPr id="353283" name="Rectangle 3"/>
          <p:cNvSpPr>
            <a:spLocks noGrp="1" noChangeArrowheads="1"/>
          </p:cNvSpPr>
          <p:nvPr>
            <p:ph type="body" idx="1"/>
          </p:nvPr>
        </p:nvSpPr>
        <p:spPr>
          <a:xfrm>
            <a:off x="1143000" y="1784350"/>
            <a:ext cx="7239000" cy="4159250"/>
          </a:xfrm>
        </p:spPr>
        <p:txBody>
          <a:bodyPr/>
          <a:lstStyle/>
          <a:p>
            <a:pPr marL="609600" indent="-609600">
              <a:spcBef>
                <a:spcPct val="100000"/>
              </a:spcBef>
              <a:buFontTx/>
              <a:buAutoNum type="arabicPeriod"/>
            </a:pPr>
            <a:r>
              <a:rPr lang="ja-JP" altLang="en-US" sz="3600" smtClean="0">
                <a:latin typeface="メイリオ" pitchFamily="50" charset="-128"/>
                <a:ea typeface="メイリオ" pitchFamily="50" charset="-128"/>
              </a:rPr>
              <a:t>プロジェクトを作成する。</a:t>
            </a:r>
          </a:p>
          <a:p>
            <a:pPr marL="609600" indent="-609600">
              <a:spcBef>
                <a:spcPct val="100000"/>
              </a:spcBef>
              <a:buFontTx/>
              <a:buAutoNum type="arabicPeriod"/>
            </a:pPr>
            <a:r>
              <a:rPr lang="en-US" altLang="ja-JP" sz="3600" smtClean="0">
                <a:latin typeface="メイリオ" pitchFamily="50" charset="-128"/>
                <a:ea typeface="メイリオ" pitchFamily="50" charset="-128"/>
              </a:rPr>
              <a:t>Hello, world! </a:t>
            </a:r>
            <a:r>
              <a:rPr lang="ja-JP" altLang="en-US" sz="3600" smtClean="0">
                <a:latin typeface="メイリオ" pitchFamily="50" charset="-128"/>
                <a:ea typeface="メイリオ" pitchFamily="50" charset="-128"/>
              </a:rPr>
              <a:t>なコードを記述する。</a:t>
            </a:r>
          </a:p>
          <a:p>
            <a:pPr marL="609600" indent="-609600">
              <a:spcBef>
                <a:spcPct val="100000"/>
              </a:spcBef>
              <a:buFontTx/>
              <a:buAutoNum type="arabicPeriod"/>
            </a:pPr>
            <a:r>
              <a:rPr lang="ja-JP" altLang="en-US" sz="3600" smtClean="0">
                <a:latin typeface="メイリオ" pitchFamily="50" charset="-128"/>
                <a:ea typeface="メイリオ" pitchFamily="50" charset="-128"/>
              </a:rPr>
              <a:t>プロジェクトをビルドする。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53283">
                                            <p:txEl>
                                              <p:pRg st="0" end="0"/>
                                            </p:txEl>
                                          </p:spTgt>
                                        </p:tgtEl>
                                        <p:attrNameLst>
                                          <p:attrName>style.visibility</p:attrName>
                                        </p:attrNameLst>
                                      </p:cBhvr>
                                      <p:to>
                                        <p:strVal val="visible"/>
                                      </p:to>
                                    </p:set>
                                    <p:animEffect transition="in" filter="wipe(up)">
                                      <p:cBhvr>
                                        <p:cTn id="7" dur="500"/>
                                        <p:tgtEl>
                                          <p:spTgt spid="3532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53283">
                                            <p:txEl>
                                              <p:pRg st="1" end="1"/>
                                            </p:txEl>
                                          </p:spTgt>
                                        </p:tgtEl>
                                        <p:attrNameLst>
                                          <p:attrName>style.visibility</p:attrName>
                                        </p:attrNameLst>
                                      </p:cBhvr>
                                      <p:to>
                                        <p:strVal val="visible"/>
                                      </p:to>
                                    </p:set>
                                    <p:animEffect transition="in" filter="wipe(up)">
                                      <p:cBhvr>
                                        <p:cTn id="12" dur="500"/>
                                        <p:tgtEl>
                                          <p:spTgt spid="3532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53283">
                                            <p:txEl>
                                              <p:pRg st="2" end="2"/>
                                            </p:txEl>
                                          </p:spTgt>
                                        </p:tgtEl>
                                        <p:attrNameLst>
                                          <p:attrName>style.visibility</p:attrName>
                                        </p:attrNameLst>
                                      </p:cBhvr>
                                      <p:to>
                                        <p:strVal val="visible"/>
                                      </p:to>
                                    </p:set>
                                    <p:animEffect transition="in" filter="wipe(up)">
                                      <p:cBhvr>
                                        <p:cTn id="17" dur="500"/>
                                        <p:tgtEl>
                                          <p:spTgt spid="3532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3"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a:xfrm>
            <a:off x="457200" y="533400"/>
            <a:ext cx="8229600" cy="706438"/>
          </a:xfrm>
        </p:spPr>
        <p:txBody>
          <a:bodyPr/>
          <a:lstStyle/>
          <a:p>
            <a:r>
              <a:rPr lang="en-US" altLang="ja-JP" sz="3200" smtClean="0">
                <a:latin typeface="メイリオ" pitchFamily="50" charset="-128"/>
              </a:rPr>
              <a:t>Visual Studio 2005 </a:t>
            </a:r>
            <a:r>
              <a:rPr lang="ja-JP" altLang="en-US" sz="3200" smtClean="0">
                <a:latin typeface="メイリオ" pitchFamily="50" charset="-128"/>
              </a:rPr>
              <a:t>のプロジェクトって？</a:t>
            </a:r>
            <a:endParaRPr lang="ja-JP" altLang="en-US" sz="3200" smtClean="0"/>
          </a:p>
        </p:txBody>
      </p:sp>
      <p:sp>
        <p:nvSpPr>
          <p:cNvPr id="354307" name="Rectangle 3"/>
          <p:cNvSpPr>
            <a:spLocks noGrp="1" noChangeArrowheads="1"/>
          </p:cNvSpPr>
          <p:nvPr>
            <p:ph type="body" idx="1"/>
          </p:nvPr>
        </p:nvSpPr>
        <p:spPr>
          <a:xfrm>
            <a:off x="1143000" y="1784350"/>
            <a:ext cx="7162800" cy="4159250"/>
          </a:xfrm>
        </p:spPr>
        <p:txBody>
          <a:bodyPr/>
          <a:lstStyle/>
          <a:p>
            <a:pPr fontAlgn="t">
              <a:lnSpc>
                <a:spcPct val="90000"/>
              </a:lnSpc>
              <a:spcBef>
                <a:spcPct val="50000"/>
              </a:spcBef>
            </a:pPr>
            <a:r>
              <a:rPr lang="ja-JP" altLang="en-US" sz="3600" smtClean="0">
                <a:latin typeface="メイリオ" pitchFamily="50" charset="-128"/>
                <a:ea typeface="メイリオ" pitchFamily="50" charset="-128"/>
              </a:rPr>
              <a:t>参照、データ接続、フォルダ、およびファイルなどの、開発作業に必要となる項目を効率的に管理するモノ。</a:t>
            </a:r>
          </a:p>
          <a:p>
            <a:pPr fontAlgn="t">
              <a:lnSpc>
                <a:spcPct val="90000"/>
              </a:lnSpc>
              <a:spcBef>
                <a:spcPct val="50000"/>
              </a:spcBef>
            </a:pPr>
            <a:r>
              <a:rPr lang="en-US" altLang="ja-JP" sz="3600" smtClean="0">
                <a:latin typeface="メイリオ" pitchFamily="50" charset="-128"/>
                <a:ea typeface="メイリオ" pitchFamily="50" charset="-128"/>
              </a:rPr>
              <a:t>Visual Studio 2005 </a:t>
            </a:r>
            <a:r>
              <a:rPr lang="ja-JP" altLang="en-US" sz="3600" smtClean="0">
                <a:latin typeface="メイリオ" pitchFamily="50" charset="-128"/>
                <a:ea typeface="メイリオ" pitchFamily="50" charset="-128"/>
              </a:rPr>
              <a:t>は .</a:t>
            </a:r>
            <a:r>
              <a:rPr lang="en-US" altLang="ja-JP" sz="3600" smtClean="0">
                <a:latin typeface="メイリオ" pitchFamily="50" charset="-128"/>
                <a:ea typeface="メイリオ" pitchFamily="50" charset="-128"/>
              </a:rPr>
              <a:t>vbproj </a:t>
            </a:r>
            <a:r>
              <a:rPr lang="ja-JP" altLang="en-US" sz="3600" smtClean="0">
                <a:latin typeface="メイリオ" pitchFamily="50" charset="-128"/>
                <a:ea typeface="メイリオ" pitchFamily="50" charset="-128"/>
              </a:rPr>
              <a:t>という拡張子で</a:t>
            </a:r>
            <a:r>
              <a:rPr lang="en-US" altLang="ja-JP" sz="3600" smtClean="0">
                <a:latin typeface="メイリオ" pitchFamily="50" charset="-128"/>
                <a:ea typeface="メイリオ" pitchFamily="50" charset="-128"/>
              </a:rPr>
              <a:t>Visual Basic </a:t>
            </a:r>
            <a:r>
              <a:rPr lang="ja-JP" altLang="en-US" sz="3600" smtClean="0">
                <a:latin typeface="メイリオ" pitchFamily="50" charset="-128"/>
                <a:ea typeface="メイリオ" pitchFamily="50" charset="-128"/>
              </a:rPr>
              <a:t>プロジェクトと認識する。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54307">
                                            <p:txEl>
                                              <p:pRg st="0" end="0"/>
                                            </p:txEl>
                                          </p:spTgt>
                                        </p:tgtEl>
                                        <p:attrNameLst>
                                          <p:attrName>style.visibility</p:attrName>
                                        </p:attrNameLst>
                                      </p:cBhvr>
                                      <p:to>
                                        <p:strVal val="visible"/>
                                      </p:to>
                                    </p:set>
                                    <p:animEffect transition="in" filter="wipe(up)">
                                      <p:cBhvr>
                                        <p:cTn id="7" dur="500"/>
                                        <p:tgtEl>
                                          <p:spTgt spid="3543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54307">
                                            <p:txEl>
                                              <p:pRg st="1" end="1"/>
                                            </p:txEl>
                                          </p:spTgt>
                                        </p:tgtEl>
                                        <p:attrNameLst>
                                          <p:attrName>style.visibility</p:attrName>
                                        </p:attrNameLst>
                                      </p:cBhvr>
                                      <p:to>
                                        <p:strVal val="visible"/>
                                      </p:to>
                                    </p:set>
                                    <p:animEffect transition="in" filter="wipe(up)">
                                      <p:cBhvr>
                                        <p:cTn id="12" dur="500"/>
                                        <p:tgtEl>
                                          <p:spTgt spid="3543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07"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a:xfrm>
            <a:off x="457200" y="533400"/>
            <a:ext cx="8229600" cy="706438"/>
          </a:xfrm>
        </p:spPr>
        <p:txBody>
          <a:bodyPr/>
          <a:lstStyle/>
          <a:p>
            <a:r>
              <a:rPr lang="ja-JP" altLang="en-US" sz="3200" smtClean="0">
                <a:latin typeface="メイリオ" pitchFamily="50" charset="-128"/>
              </a:rPr>
              <a:t>プロジェクト ファイルを</a:t>
            </a:r>
            <a:br>
              <a:rPr lang="ja-JP" altLang="en-US" sz="3200" smtClean="0">
                <a:latin typeface="メイリオ" pitchFamily="50" charset="-128"/>
              </a:rPr>
            </a:br>
            <a:r>
              <a:rPr lang="ja-JP" altLang="en-US" sz="3200" smtClean="0">
                <a:latin typeface="メイリオ" pitchFamily="50" charset="-128"/>
              </a:rPr>
              <a:t>ちょっと覗いてみる?</a:t>
            </a:r>
            <a:endParaRPr lang="ja-JP" altLang="en-US" sz="3200" smtClean="0"/>
          </a:p>
        </p:txBody>
      </p:sp>
      <p:sp>
        <p:nvSpPr>
          <p:cNvPr id="355331" name="Text Box 3"/>
          <p:cNvSpPr txBox="1">
            <a:spLocks noChangeArrowheads="1"/>
          </p:cNvSpPr>
          <p:nvPr/>
        </p:nvSpPr>
        <p:spPr bwMode="auto">
          <a:xfrm>
            <a:off x="723900" y="1219200"/>
            <a:ext cx="7696200" cy="366713"/>
          </a:xfrm>
          <a:prstGeom prst="rect">
            <a:avLst/>
          </a:prstGeom>
          <a:noFill/>
          <a:ln w="9525">
            <a:noFill/>
            <a:miter lim="800000"/>
            <a:headEnd/>
            <a:tailEnd/>
          </a:ln>
          <a:effectLst/>
        </p:spPr>
        <p:txBody>
          <a:bodyPr>
            <a:spAutoFit/>
          </a:bodyPr>
          <a:lstStyle/>
          <a:p>
            <a:pPr algn="l"/>
            <a:endParaRPr lang="ja-JP" altLang="en-US"/>
          </a:p>
        </p:txBody>
      </p:sp>
      <p:sp>
        <p:nvSpPr>
          <p:cNvPr id="355332" name="Text Box 4"/>
          <p:cNvSpPr txBox="1">
            <a:spLocks noChangeArrowheads="1"/>
          </p:cNvSpPr>
          <p:nvPr/>
        </p:nvSpPr>
        <p:spPr bwMode="auto">
          <a:xfrm>
            <a:off x="2955925" y="3078163"/>
            <a:ext cx="3232150" cy="701675"/>
          </a:xfrm>
          <a:prstGeom prst="rect">
            <a:avLst/>
          </a:prstGeom>
          <a:noFill/>
          <a:ln w="9525">
            <a:noFill/>
            <a:miter lim="800000"/>
            <a:headEnd/>
            <a:tailEnd/>
          </a:ln>
          <a:effectLst/>
        </p:spPr>
        <p:txBody>
          <a:bodyPr wrap="none">
            <a:spAutoFit/>
          </a:bodyPr>
          <a:lstStyle/>
          <a:p>
            <a:pPr algn="l"/>
            <a:r>
              <a:rPr lang="ja-JP" altLang="en-US" sz="4000" u="sng">
                <a:ea typeface="メイリオ" pitchFamily="50" charset="-128"/>
              </a:rPr>
              <a:t>ぽちっとな！</a:t>
            </a:r>
            <a:endParaRPr lang="en-US" altLang="ja-JP" sz="4000" u="sng">
              <a:ea typeface="メイリオ" pitchFamily="50"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0146" name="Rectangle 2"/>
          <p:cNvSpPr>
            <a:spLocks noGrp="1" noChangeArrowheads="1"/>
          </p:cNvSpPr>
          <p:nvPr>
            <p:ph type="title"/>
          </p:nvPr>
        </p:nvSpPr>
        <p:spPr>
          <a:xfrm>
            <a:off x="457200" y="533400"/>
            <a:ext cx="8229600" cy="706438"/>
          </a:xfrm>
        </p:spPr>
        <p:txBody>
          <a:bodyPr/>
          <a:lstStyle/>
          <a:p>
            <a:r>
              <a:rPr lang="en-US" altLang="ja-JP" sz="3200" smtClean="0">
                <a:latin typeface="メイリオ" pitchFamily="50" charset="-128"/>
              </a:rPr>
              <a:t>Visual Studio 2005 </a:t>
            </a:r>
            <a:r>
              <a:rPr lang="ja-JP" altLang="en-US" sz="3200" smtClean="0">
                <a:latin typeface="メイリオ" pitchFamily="50" charset="-128"/>
              </a:rPr>
              <a:t>での</a:t>
            </a:r>
            <a:br>
              <a:rPr lang="ja-JP" altLang="en-US" sz="3200" smtClean="0">
                <a:latin typeface="メイリオ" pitchFamily="50" charset="-128"/>
              </a:rPr>
            </a:br>
            <a:r>
              <a:rPr lang="en-US" altLang="ja-JP" sz="3200" smtClean="0">
                <a:latin typeface="メイリオ" pitchFamily="50" charset="-128"/>
              </a:rPr>
              <a:t>Hello, world! </a:t>
            </a:r>
            <a:r>
              <a:rPr lang="ja-JP" altLang="en-US" sz="3200" smtClean="0">
                <a:latin typeface="メイリオ" pitchFamily="50" charset="-128"/>
              </a:rPr>
              <a:t>の作成手順。</a:t>
            </a:r>
            <a:endParaRPr lang="ja-JP" altLang="en-US" sz="3200" smtClean="0"/>
          </a:p>
        </p:txBody>
      </p:sp>
      <p:sp>
        <p:nvSpPr>
          <p:cNvPr id="390147" name="Rectangle 3"/>
          <p:cNvSpPr>
            <a:spLocks noGrp="1" noChangeArrowheads="1"/>
          </p:cNvSpPr>
          <p:nvPr>
            <p:ph type="body" idx="1"/>
          </p:nvPr>
        </p:nvSpPr>
        <p:spPr>
          <a:xfrm>
            <a:off x="1143000" y="1784350"/>
            <a:ext cx="7239000" cy="4159250"/>
          </a:xfrm>
        </p:spPr>
        <p:txBody>
          <a:bodyPr/>
          <a:lstStyle/>
          <a:p>
            <a:pPr marL="609600" indent="-609600">
              <a:spcBef>
                <a:spcPct val="100000"/>
              </a:spcBef>
              <a:buFontTx/>
              <a:buAutoNum type="arabicPeriod"/>
            </a:pPr>
            <a:r>
              <a:rPr lang="ja-JP" altLang="en-US" sz="3600" smtClean="0">
                <a:latin typeface="メイリオ" pitchFamily="50" charset="-128"/>
                <a:ea typeface="メイリオ" pitchFamily="50" charset="-128"/>
              </a:rPr>
              <a:t>プロジェクトを作成する。</a:t>
            </a:r>
          </a:p>
          <a:p>
            <a:pPr marL="609600" indent="-609600">
              <a:spcBef>
                <a:spcPct val="100000"/>
              </a:spcBef>
              <a:buFontTx/>
              <a:buAutoNum type="arabicPeriod"/>
            </a:pPr>
            <a:r>
              <a:rPr lang="en-US" altLang="ja-JP" sz="3600" smtClean="0">
                <a:latin typeface="メイリオ" pitchFamily="50" charset="-128"/>
                <a:ea typeface="メイリオ" pitchFamily="50" charset="-128"/>
              </a:rPr>
              <a:t>Hello, world! </a:t>
            </a:r>
            <a:r>
              <a:rPr lang="ja-JP" altLang="en-US" sz="3600" smtClean="0">
                <a:latin typeface="メイリオ" pitchFamily="50" charset="-128"/>
                <a:ea typeface="メイリオ" pitchFamily="50" charset="-128"/>
              </a:rPr>
              <a:t>なコードを記述する。</a:t>
            </a:r>
          </a:p>
          <a:p>
            <a:pPr marL="609600" indent="-609600">
              <a:spcBef>
                <a:spcPct val="100000"/>
              </a:spcBef>
              <a:buFontTx/>
              <a:buAutoNum type="arabicPeriod"/>
            </a:pPr>
            <a:r>
              <a:rPr lang="ja-JP" altLang="en-US" sz="3600" smtClean="0">
                <a:latin typeface="メイリオ" pitchFamily="50" charset="-128"/>
                <a:ea typeface="メイリオ" pitchFamily="50" charset="-128"/>
              </a:rPr>
              <a:t>プロジェクトをビルドする。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90147">
                                            <p:txEl>
                                              <p:pRg st="0" end="0"/>
                                            </p:txEl>
                                          </p:spTgt>
                                        </p:tgtEl>
                                        <p:attrNameLst>
                                          <p:attrName>style.visibility</p:attrName>
                                        </p:attrNameLst>
                                      </p:cBhvr>
                                      <p:to>
                                        <p:strVal val="visible"/>
                                      </p:to>
                                    </p:set>
                                    <p:animEffect transition="in" filter="wipe(up)">
                                      <p:cBhvr>
                                        <p:cTn id="7" dur="500"/>
                                        <p:tgtEl>
                                          <p:spTgt spid="390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90147">
                                            <p:txEl>
                                              <p:pRg st="1" end="1"/>
                                            </p:txEl>
                                          </p:spTgt>
                                        </p:tgtEl>
                                        <p:attrNameLst>
                                          <p:attrName>style.visibility</p:attrName>
                                        </p:attrNameLst>
                                      </p:cBhvr>
                                      <p:to>
                                        <p:strVal val="visible"/>
                                      </p:to>
                                    </p:set>
                                    <p:animEffect transition="in" filter="wipe(up)">
                                      <p:cBhvr>
                                        <p:cTn id="12" dur="500"/>
                                        <p:tgtEl>
                                          <p:spTgt spid="390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90147">
                                            <p:txEl>
                                              <p:pRg st="2" end="2"/>
                                            </p:txEl>
                                          </p:spTgt>
                                        </p:tgtEl>
                                        <p:attrNameLst>
                                          <p:attrName>style.visibility</p:attrName>
                                        </p:attrNameLst>
                                      </p:cBhvr>
                                      <p:to>
                                        <p:strVal val="visible"/>
                                      </p:to>
                                    </p:set>
                                    <p:animEffect transition="in" filter="wipe(up)">
                                      <p:cBhvr>
                                        <p:cTn id="17" dur="500"/>
                                        <p:tgtEl>
                                          <p:spTgt spid="3901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47"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a:xfrm>
            <a:off x="457200" y="533400"/>
            <a:ext cx="8229600" cy="706438"/>
          </a:xfrm>
        </p:spPr>
        <p:txBody>
          <a:bodyPr/>
          <a:lstStyle/>
          <a:p>
            <a:r>
              <a:rPr lang="en-US" altLang="ja-JP" sz="3200" smtClean="0">
                <a:latin typeface="メイリオ" pitchFamily="50" charset="-128"/>
              </a:rPr>
              <a:t>Visual Studio 2005 </a:t>
            </a:r>
            <a:r>
              <a:rPr lang="ja-JP" altLang="en-US" sz="3200" smtClean="0">
                <a:latin typeface="メイリオ" pitchFamily="50" charset="-128"/>
              </a:rPr>
              <a:t>のビルドって？</a:t>
            </a:r>
            <a:endParaRPr lang="ja-JP" altLang="en-US" sz="2800" smtClean="0">
              <a:latin typeface="メイリオ" pitchFamily="50" charset="-128"/>
            </a:endParaRPr>
          </a:p>
        </p:txBody>
      </p:sp>
      <p:sp>
        <p:nvSpPr>
          <p:cNvPr id="356355" name="Rectangle 3"/>
          <p:cNvSpPr>
            <a:spLocks noGrp="1" noChangeArrowheads="1"/>
          </p:cNvSpPr>
          <p:nvPr>
            <p:ph type="body" idx="1"/>
          </p:nvPr>
        </p:nvSpPr>
        <p:spPr>
          <a:xfrm>
            <a:off x="1143000" y="1784350"/>
            <a:ext cx="8001000" cy="4159250"/>
          </a:xfrm>
        </p:spPr>
        <p:txBody>
          <a:bodyPr/>
          <a:lstStyle/>
          <a:p>
            <a:pPr>
              <a:spcBef>
                <a:spcPct val="50000"/>
              </a:spcBef>
            </a:pPr>
            <a:r>
              <a:rPr lang="ja-JP" altLang="en-US" sz="3600" smtClean="0">
                <a:latin typeface="メイリオ" pitchFamily="50" charset="-128"/>
                <a:ea typeface="メイリオ" pitchFamily="50" charset="-128"/>
              </a:rPr>
              <a:t>.</a:t>
            </a:r>
            <a:r>
              <a:rPr lang="en-US" altLang="ja-JP" sz="3600" smtClean="0">
                <a:latin typeface="メイリオ" pitchFamily="50" charset="-128"/>
                <a:ea typeface="メイリオ" pitchFamily="50" charset="-128"/>
              </a:rPr>
              <a:t>NET Framework 2.0</a:t>
            </a:r>
            <a:r>
              <a:rPr lang="ja-JP" altLang="en-US" sz="3600" smtClean="0">
                <a:latin typeface="メイリオ" pitchFamily="50" charset="-128"/>
                <a:ea typeface="メイリオ" pitchFamily="50" charset="-128"/>
              </a:rPr>
              <a:t>で</a:t>
            </a:r>
            <a:r>
              <a:rPr lang="en-US" altLang="ja-JP" sz="3600" smtClean="0">
                <a:latin typeface="メイリオ" pitchFamily="50" charset="-128"/>
                <a:ea typeface="メイリオ" pitchFamily="50" charset="-128"/>
              </a:rPr>
              <a:t>CLR</a:t>
            </a:r>
            <a:r>
              <a:rPr lang="ja-JP" altLang="en-US" sz="3600" smtClean="0">
                <a:latin typeface="メイリオ" pitchFamily="50" charset="-128"/>
                <a:ea typeface="メイリオ" pitchFamily="50" charset="-128"/>
              </a:rPr>
              <a:t>上で</a:t>
            </a:r>
            <a:br>
              <a:rPr lang="ja-JP" altLang="en-US" sz="3600" smtClean="0">
                <a:latin typeface="メイリオ" pitchFamily="50" charset="-128"/>
                <a:ea typeface="メイリオ" pitchFamily="50" charset="-128"/>
              </a:rPr>
            </a:br>
            <a:r>
              <a:rPr lang="ja-JP" altLang="en-US" sz="3600" smtClean="0">
                <a:latin typeface="メイリオ" pitchFamily="50" charset="-128"/>
                <a:ea typeface="メイリオ" pitchFamily="50" charset="-128"/>
              </a:rPr>
              <a:t>動作するプログラムを生成する。</a:t>
            </a:r>
          </a:p>
          <a:p>
            <a:pPr>
              <a:spcBef>
                <a:spcPct val="50000"/>
              </a:spcBef>
            </a:pPr>
            <a:endParaRPr lang="ja-JP" altLang="en-US" sz="3600" smtClean="0">
              <a:latin typeface="メイリオ" pitchFamily="50" charset="-128"/>
              <a:ea typeface="メイリオ" pitchFamily="50" charset="-128"/>
            </a:endParaRPr>
          </a:p>
          <a:p>
            <a:pPr>
              <a:spcBef>
                <a:spcPct val="50000"/>
              </a:spcBef>
            </a:pPr>
            <a:r>
              <a:rPr lang="ja-JP" altLang="en-US" sz="3600" smtClean="0">
                <a:latin typeface="メイリオ" pitchFamily="50" charset="-128"/>
                <a:ea typeface="メイリオ" pitchFamily="50" charset="-128"/>
              </a:rPr>
              <a:t>正体は</a:t>
            </a:r>
            <a:r>
              <a:rPr lang="en-US" altLang="ja-JP" sz="3600" smtClean="0">
                <a:latin typeface="メイリオ" pitchFamily="50" charset="-128"/>
                <a:ea typeface="メイリオ" pitchFamily="50" charset="-128"/>
              </a:rPr>
              <a:t>MSBuild（MSBuild.exe）</a:t>
            </a:r>
            <a:endParaRPr lang="ja-JP" altLang="en-US" sz="3600" smtClean="0">
              <a:latin typeface="メイリオ" pitchFamily="50" charset="-128"/>
              <a:ea typeface="メイリオ"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56355">
                                            <p:txEl>
                                              <p:pRg st="0" end="0"/>
                                            </p:txEl>
                                          </p:spTgt>
                                        </p:tgtEl>
                                        <p:attrNameLst>
                                          <p:attrName>style.visibility</p:attrName>
                                        </p:attrNameLst>
                                      </p:cBhvr>
                                      <p:to>
                                        <p:strVal val="visible"/>
                                      </p:to>
                                    </p:set>
                                    <p:animEffect transition="in" filter="wipe(up)">
                                      <p:cBhvr>
                                        <p:cTn id="7" dur="500"/>
                                        <p:tgtEl>
                                          <p:spTgt spid="3563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56355">
                                            <p:txEl>
                                              <p:pRg st="2" end="2"/>
                                            </p:txEl>
                                          </p:spTgt>
                                        </p:tgtEl>
                                        <p:attrNameLst>
                                          <p:attrName>style.visibility</p:attrName>
                                        </p:attrNameLst>
                                      </p:cBhvr>
                                      <p:to>
                                        <p:strVal val="visible"/>
                                      </p:to>
                                    </p:set>
                                    <p:animEffect transition="in" filter="wipe(up)">
                                      <p:cBhvr>
                                        <p:cTn id="12" dur="500"/>
                                        <p:tgtEl>
                                          <p:spTgt spid="3563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5"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a:xfrm>
            <a:off x="457200" y="533400"/>
            <a:ext cx="8229600" cy="706438"/>
          </a:xfrm>
        </p:spPr>
        <p:txBody>
          <a:bodyPr/>
          <a:lstStyle/>
          <a:p>
            <a:r>
              <a:rPr lang="en-US" altLang="ja-JP" sz="3200" smtClean="0">
                <a:latin typeface="メイリオ" pitchFamily="50" charset="-128"/>
              </a:rPr>
              <a:t>MSBuild </a:t>
            </a:r>
            <a:r>
              <a:rPr lang="ja-JP" altLang="en-US" sz="3200" smtClean="0">
                <a:latin typeface="メイリオ" pitchFamily="50" charset="-128"/>
              </a:rPr>
              <a:t>って？</a:t>
            </a:r>
            <a:endParaRPr lang="ja-JP" altLang="en-US" sz="3200" smtClean="0"/>
          </a:p>
        </p:txBody>
      </p:sp>
      <p:sp>
        <p:nvSpPr>
          <p:cNvPr id="357379" name="Rectangle 3"/>
          <p:cNvSpPr>
            <a:spLocks noGrp="1" noChangeArrowheads="1"/>
          </p:cNvSpPr>
          <p:nvPr>
            <p:ph type="body" idx="1"/>
          </p:nvPr>
        </p:nvSpPr>
        <p:spPr>
          <a:xfrm>
            <a:off x="1143000" y="1784350"/>
            <a:ext cx="7391400" cy="4540250"/>
          </a:xfrm>
        </p:spPr>
        <p:txBody>
          <a:bodyPr/>
          <a:lstStyle/>
          <a:p>
            <a:pPr>
              <a:spcBef>
                <a:spcPct val="50000"/>
              </a:spcBef>
            </a:pPr>
            <a:r>
              <a:rPr lang="ja-JP" altLang="en-US" sz="3600" smtClean="0">
                <a:latin typeface="メイリオ" pitchFamily="50" charset="-128"/>
                <a:ea typeface="メイリオ" pitchFamily="50" charset="-128"/>
              </a:rPr>
              <a:t>.</a:t>
            </a:r>
            <a:r>
              <a:rPr lang="en-US" altLang="ja-JP" sz="3600" smtClean="0">
                <a:latin typeface="メイリオ" pitchFamily="50" charset="-128"/>
                <a:ea typeface="メイリオ" pitchFamily="50" charset="-128"/>
              </a:rPr>
              <a:t>NET Framework 2.0</a:t>
            </a:r>
            <a:r>
              <a:rPr lang="ja-JP" altLang="en-US" sz="3600" smtClean="0">
                <a:latin typeface="メイリオ" pitchFamily="50" charset="-128"/>
                <a:ea typeface="メイリオ" pitchFamily="50" charset="-128"/>
              </a:rPr>
              <a:t>で</a:t>
            </a:r>
            <a:r>
              <a:rPr lang="en-US" altLang="ja-JP" sz="3600" smtClean="0">
                <a:latin typeface="メイリオ" pitchFamily="50" charset="-128"/>
                <a:ea typeface="メイリオ" pitchFamily="50" charset="-128"/>
              </a:rPr>
              <a:t>CLR</a:t>
            </a:r>
            <a:r>
              <a:rPr lang="ja-JP" altLang="en-US" sz="3600" smtClean="0">
                <a:latin typeface="メイリオ" pitchFamily="50" charset="-128"/>
                <a:ea typeface="メイリオ" pitchFamily="50" charset="-128"/>
              </a:rPr>
              <a:t>上で動作するプログラムを生成するためのビルド エンジン。</a:t>
            </a:r>
          </a:p>
          <a:p>
            <a:pPr fontAlgn="t">
              <a:spcBef>
                <a:spcPct val="50000"/>
              </a:spcBef>
            </a:pPr>
            <a:r>
              <a:rPr lang="en-US" altLang="ja-JP" sz="3600" smtClean="0">
                <a:latin typeface="Verdana" pitchFamily="34" charset="0"/>
                <a:ea typeface="メイリオ" pitchFamily="50" charset="-128"/>
              </a:rPr>
              <a:t>MSBuild </a:t>
            </a:r>
            <a:r>
              <a:rPr lang="ja-JP" altLang="en-US" sz="3600" smtClean="0">
                <a:latin typeface="Verdana" pitchFamily="34" charset="0"/>
                <a:ea typeface="メイリオ" pitchFamily="50" charset="-128"/>
              </a:rPr>
              <a:t>プロジェクト ファイル</a:t>
            </a:r>
            <a:r>
              <a:rPr lang="ja-JP" altLang="en-US" sz="3600" smtClean="0">
                <a:latin typeface="メイリオ" pitchFamily="50" charset="-128"/>
                <a:ea typeface="メイリオ" pitchFamily="50" charset="-128"/>
              </a:rPr>
              <a:t>に定義された内容を基にプログラムを生成するために必要なことをいろいろしてくれる。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57379">
                                            <p:txEl>
                                              <p:pRg st="0" end="0"/>
                                            </p:txEl>
                                          </p:spTgt>
                                        </p:tgtEl>
                                        <p:attrNameLst>
                                          <p:attrName>style.visibility</p:attrName>
                                        </p:attrNameLst>
                                      </p:cBhvr>
                                      <p:to>
                                        <p:strVal val="visible"/>
                                      </p:to>
                                    </p:set>
                                    <p:animEffect transition="in" filter="wipe(up)">
                                      <p:cBhvr>
                                        <p:cTn id="7" dur="500"/>
                                        <p:tgtEl>
                                          <p:spTgt spid="3573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57379">
                                            <p:txEl>
                                              <p:pRg st="1" end="1"/>
                                            </p:txEl>
                                          </p:spTgt>
                                        </p:tgtEl>
                                        <p:attrNameLst>
                                          <p:attrName>style.visibility</p:attrName>
                                        </p:attrNameLst>
                                      </p:cBhvr>
                                      <p:to>
                                        <p:strVal val="visible"/>
                                      </p:to>
                                    </p:set>
                                    <p:animEffect transition="in" filter="wipe(up)">
                                      <p:cBhvr>
                                        <p:cTn id="12" dur="500"/>
                                        <p:tgtEl>
                                          <p:spTgt spid="3573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79"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ChangeArrowheads="1"/>
          </p:cNvSpPr>
          <p:nvPr>
            <p:ph type="title" idx="4294967295"/>
          </p:nvPr>
        </p:nvSpPr>
        <p:spPr>
          <a:xfrm>
            <a:off x="457200" y="533400"/>
            <a:ext cx="8229600" cy="706438"/>
          </a:xfrm>
        </p:spPr>
        <p:txBody>
          <a:bodyPr/>
          <a:lstStyle/>
          <a:p>
            <a:pPr eaLnBrk="1" hangingPunct="1"/>
            <a:r>
              <a:rPr lang="en-US" altLang="ja-JP" sz="3200" smtClean="0">
                <a:latin typeface="メイリオ" pitchFamily="50" charset="-128"/>
              </a:rPr>
              <a:t>Visual Studio 2005 </a:t>
            </a:r>
            <a:r>
              <a:rPr lang="ja-JP" altLang="en-US" sz="3200" smtClean="0">
                <a:latin typeface="メイリオ" pitchFamily="50" charset="-128"/>
              </a:rPr>
              <a:t>で </a:t>
            </a:r>
            <a:br>
              <a:rPr lang="ja-JP" altLang="en-US" sz="3200" smtClean="0">
                <a:latin typeface="メイリオ" pitchFamily="50" charset="-128"/>
              </a:rPr>
            </a:br>
            <a:r>
              <a:rPr lang="en-US" altLang="ja-JP" sz="3200" smtClean="0">
                <a:latin typeface="メイリオ" pitchFamily="50" charset="-128"/>
              </a:rPr>
              <a:t>Hello, world! </a:t>
            </a:r>
            <a:r>
              <a:rPr lang="ja-JP" altLang="en-US" sz="3200" smtClean="0">
                <a:latin typeface="メイリオ" pitchFamily="50" charset="-128"/>
              </a:rPr>
              <a:t>をビルドしてみると</a:t>
            </a:r>
          </a:p>
        </p:txBody>
      </p:sp>
      <p:sp>
        <p:nvSpPr>
          <p:cNvPr id="358403" name="Rectangle 3"/>
          <p:cNvSpPr>
            <a:spLocks noChangeArrowheads="1"/>
          </p:cNvSpPr>
          <p:nvPr/>
        </p:nvSpPr>
        <p:spPr bwMode="auto">
          <a:xfrm>
            <a:off x="2286000" y="2835275"/>
            <a:ext cx="4572000" cy="1189038"/>
          </a:xfrm>
          <a:prstGeom prst="rect">
            <a:avLst/>
          </a:prstGeom>
          <a:noFill/>
          <a:ln w="9525">
            <a:noFill/>
            <a:miter lim="800000"/>
            <a:headEnd/>
            <a:tailEnd/>
          </a:ln>
          <a:effectLst/>
        </p:spPr>
        <p:txBody>
          <a:bodyPr>
            <a:spAutoFit/>
          </a:bodyPr>
          <a:lstStyle/>
          <a:p>
            <a:pPr algn="l">
              <a:spcBef>
                <a:spcPct val="50000"/>
              </a:spcBef>
            </a:pPr>
            <a:endParaRPr kumimoji="0" lang="ja-JP" altLang="ja-JP" sz="2400">
              <a:solidFill>
                <a:schemeClr val="tx2"/>
              </a:solidFill>
              <a:ea typeface="メイリオ" pitchFamily="50" charset="-128"/>
            </a:endParaRPr>
          </a:p>
          <a:p>
            <a:pPr algn="l">
              <a:spcBef>
                <a:spcPct val="50000"/>
              </a:spcBef>
              <a:buFontTx/>
              <a:buChar char="•"/>
            </a:pPr>
            <a:endParaRPr lang="ja-JP" altLang="ja-JP" sz="3200">
              <a:ea typeface="メイリオ" pitchFamily="50" charset="-128"/>
            </a:endParaRPr>
          </a:p>
        </p:txBody>
      </p:sp>
      <p:graphicFrame>
        <p:nvGraphicFramePr>
          <p:cNvPr id="358404" name="Object 4"/>
          <p:cNvGraphicFramePr>
            <a:graphicFrameLocks noChangeAspect="1"/>
          </p:cNvGraphicFramePr>
          <p:nvPr/>
        </p:nvGraphicFramePr>
        <p:xfrm>
          <a:off x="2244725" y="1905000"/>
          <a:ext cx="4652963" cy="4064000"/>
        </p:xfrm>
        <a:graphic>
          <a:graphicData uri="http://schemas.openxmlformats.org/presentationml/2006/ole">
            <p:oleObj spid="_x0000_s358404" name="ビットマップ イメージ" r:id="rId4" imgW="8419048" imgH="7354327" progId="Paint.Picture">
              <p:embed/>
            </p:oleObj>
          </a:graphicData>
        </a:graphic>
      </p:graphicFrame>
      <p:sp>
        <p:nvSpPr>
          <p:cNvPr id="358405" name="AutoShape 5"/>
          <p:cNvSpPr>
            <a:spLocks noChangeArrowheads="1"/>
          </p:cNvSpPr>
          <p:nvPr/>
        </p:nvSpPr>
        <p:spPr bwMode="auto">
          <a:xfrm rot="5400000">
            <a:off x="3183731" y="3674269"/>
            <a:ext cx="976313" cy="485775"/>
          </a:xfrm>
          <a:prstGeom prst="rightArrow">
            <a:avLst>
              <a:gd name="adj1" fmla="val 50000"/>
              <a:gd name="adj2" fmla="val 50245"/>
            </a:avLst>
          </a:prstGeom>
          <a:solidFill>
            <a:srgbClr val="FF0000"/>
          </a:solidFill>
          <a:ln w="9525">
            <a:solidFill>
              <a:schemeClr val="tx1"/>
            </a:solidFill>
            <a:miter lim="800000"/>
            <a:headEnd/>
            <a:tailEnd/>
          </a:ln>
          <a:effectLst/>
        </p:spPr>
        <p:txBody>
          <a:bodyPr wrap="none" anchor="ctr"/>
          <a:lstStyle/>
          <a:p>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58405"/>
                                        </p:tgtEl>
                                        <p:attrNameLst>
                                          <p:attrName>style.visibility</p:attrName>
                                        </p:attrNameLst>
                                      </p:cBhvr>
                                      <p:to>
                                        <p:strVal val="visible"/>
                                      </p:to>
                                    </p:set>
                                    <p:animEffect transition="in" filter="wipe(up)">
                                      <p:cBhvr>
                                        <p:cTn id="7" dur="500"/>
                                        <p:tgtEl>
                                          <p:spTgt spid="358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a:xfrm>
            <a:off x="457200" y="533400"/>
            <a:ext cx="8229600" cy="706438"/>
          </a:xfrm>
        </p:spPr>
        <p:txBody>
          <a:bodyPr/>
          <a:lstStyle/>
          <a:p>
            <a:r>
              <a:rPr lang="ja-JP" altLang="en-US" sz="3200" smtClean="0">
                <a:latin typeface="メイリオ" pitchFamily="50" charset="-128"/>
              </a:rPr>
              <a:t>ビルドの出力をちょっと覗いてみる？</a:t>
            </a:r>
            <a:endParaRPr lang="ja-JP" altLang="en-US" sz="3200" smtClean="0"/>
          </a:p>
        </p:txBody>
      </p:sp>
      <p:sp>
        <p:nvSpPr>
          <p:cNvPr id="359427" name="Text Box 3"/>
          <p:cNvSpPr txBox="1">
            <a:spLocks noChangeArrowheads="1"/>
          </p:cNvSpPr>
          <p:nvPr/>
        </p:nvSpPr>
        <p:spPr bwMode="auto">
          <a:xfrm>
            <a:off x="723900" y="1219200"/>
            <a:ext cx="7696200" cy="366713"/>
          </a:xfrm>
          <a:prstGeom prst="rect">
            <a:avLst/>
          </a:prstGeom>
          <a:noFill/>
          <a:ln w="9525">
            <a:noFill/>
            <a:miter lim="800000"/>
            <a:headEnd/>
            <a:tailEnd/>
          </a:ln>
          <a:effectLst/>
        </p:spPr>
        <p:txBody>
          <a:bodyPr>
            <a:spAutoFit/>
          </a:bodyPr>
          <a:lstStyle/>
          <a:p>
            <a:pPr algn="l"/>
            <a:endParaRPr lang="ja-JP" altLang="en-US"/>
          </a:p>
        </p:txBody>
      </p:sp>
      <p:sp>
        <p:nvSpPr>
          <p:cNvPr id="359428" name="Text Box 4"/>
          <p:cNvSpPr txBox="1">
            <a:spLocks noChangeArrowheads="1"/>
          </p:cNvSpPr>
          <p:nvPr/>
        </p:nvSpPr>
        <p:spPr bwMode="auto">
          <a:xfrm>
            <a:off x="2955925" y="3078163"/>
            <a:ext cx="3232150" cy="701675"/>
          </a:xfrm>
          <a:prstGeom prst="rect">
            <a:avLst/>
          </a:prstGeom>
          <a:noFill/>
          <a:ln w="9525">
            <a:noFill/>
            <a:miter lim="800000"/>
            <a:headEnd/>
            <a:tailEnd/>
          </a:ln>
          <a:effectLst/>
        </p:spPr>
        <p:txBody>
          <a:bodyPr wrap="none">
            <a:spAutoFit/>
          </a:bodyPr>
          <a:lstStyle/>
          <a:p>
            <a:pPr algn="l"/>
            <a:r>
              <a:rPr lang="ja-JP" altLang="en-US" sz="4000" u="sng">
                <a:ea typeface="メイリオ" pitchFamily="50" charset="-128"/>
              </a:rPr>
              <a:t>ぽちっとな！</a:t>
            </a:r>
            <a:endParaRPr lang="en-US" altLang="ja-JP" sz="4000" u="sng">
              <a:ea typeface="メイリオ" pitchFamily="50"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0450" name="Rectangle 2"/>
          <p:cNvSpPr>
            <a:spLocks noGrp="1" noChangeArrowheads="1"/>
          </p:cNvSpPr>
          <p:nvPr>
            <p:ph type="title"/>
          </p:nvPr>
        </p:nvSpPr>
        <p:spPr>
          <a:xfrm>
            <a:off x="457200" y="533400"/>
            <a:ext cx="8229600" cy="706438"/>
          </a:xfrm>
        </p:spPr>
        <p:txBody>
          <a:bodyPr/>
          <a:lstStyle/>
          <a:p>
            <a:r>
              <a:rPr lang="ja-JP" altLang="en-US" sz="3200" smtClean="0">
                <a:latin typeface="メイリオ" pitchFamily="50" charset="-128"/>
              </a:rPr>
              <a:t>ビルドで</a:t>
            </a:r>
            <a:r>
              <a:rPr lang="ja-JP" altLang="en-US" sz="3200" smtClean="0"/>
              <a:t>実際に</a:t>
            </a:r>
            <a:r>
              <a:rPr lang="ja-JP" altLang="en-US" sz="3200" smtClean="0">
                <a:latin typeface="メイリオ" pitchFamily="50" charset="-128"/>
              </a:rPr>
              <a:t>プログラムを</a:t>
            </a:r>
            <a:br>
              <a:rPr lang="ja-JP" altLang="en-US" sz="3200" smtClean="0">
                <a:latin typeface="メイリオ" pitchFamily="50" charset="-128"/>
              </a:rPr>
            </a:br>
            <a:r>
              <a:rPr lang="ja-JP" altLang="en-US" sz="3200" smtClean="0">
                <a:latin typeface="メイリオ" pitchFamily="50" charset="-128"/>
              </a:rPr>
              <a:t>生成しているのは</a:t>
            </a:r>
            <a:endParaRPr lang="ja-JP" altLang="en-US" sz="3200" smtClean="0"/>
          </a:p>
        </p:txBody>
      </p:sp>
      <p:sp>
        <p:nvSpPr>
          <p:cNvPr id="360451" name="Rectangle 3"/>
          <p:cNvSpPr>
            <a:spLocks noGrp="1" noChangeArrowheads="1"/>
          </p:cNvSpPr>
          <p:nvPr>
            <p:ph type="body" idx="1"/>
          </p:nvPr>
        </p:nvSpPr>
        <p:spPr>
          <a:xfrm>
            <a:off x="1143000" y="1784350"/>
            <a:ext cx="7620000" cy="4159250"/>
          </a:xfrm>
        </p:spPr>
        <p:txBody>
          <a:bodyPr/>
          <a:lstStyle/>
          <a:p>
            <a:pPr>
              <a:spcBef>
                <a:spcPct val="50000"/>
              </a:spcBef>
            </a:pPr>
            <a:r>
              <a:rPr lang="en-US" altLang="ja-JP" sz="3600" smtClean="0">
                <a:latin typeface="Verdana" pitchFamily="34" charset="0"/>
                <a:ea typeface="メイリオ" pitchFamily="50" charset="-128"/>
              </a:rPr>
              <a:t>MSBuild </a:t>
            </a:r>
            <a:r>
              <a:rPr lang="ja-JP" altLang="en-US" sz="3600" smtClean="0">
                <a:latin typeface="Verdana" pitchFamily="34" charset="0"/>
                <a:ea typeface="メイリオ" pitchFamily="50" charset="-128"/>
              </a:rPr>
              <a:t>が実行する</a:t>
            </a:r>
            <a:r>
              <a:rPr lang="ja-JP" altLang="en-US" sz="3600" smtClean="0">
                <a:latin typeface="メイリオ" pitchFamily="50" charset="-128"/>
                <a:ea typeface="メイリオ" pitchFamily="50" charset="-128"/>
              </a:rPr>
              <a:t>タスク </a:t>
            </a:r>
            <a:r>
              <a:rPr lang="en-US" altLang="ja-JP" sz="3600" smtClean="0">
                <a:latin typeface="メイリオ" pitchFamily="50" charset="-128"/>
                <a:ea typeface="メイリオ" pitchFamily="50" charset="-128"/>
              </a:rPr>
              <a:t>Vbc</a:t>
            </a:r>
          </a:p>
          <a:p>
            <a:pPr>
              <a:spcBef>
                <a:spcPct val="50000"/>
              </a:spcBef>
            </a:pPr>
            <a:r>
              <a:rPr lang="ja-JP" altLang="en-US" sz="3600" smtClean="0">
                <a:latin typeface="メイリオ" pitchFamily="50" charset="-128"/>
                <a:ea typeface="メイリオ" pitchFamily="50" charset="-128"/>
              </a:rPr>
              <a:t>中身は </a:t>
            </a:r>
            <a:r>
              <a:rPr lang="en-US" altLang="ja-JP" sz="3600" smtClean="0">
                <a:latin typeface="メイリオ" pitchFamily="50" charset="-128"/>
                <a:ea typeface="メイリオ" pitchFamily="50" charset="-128"/>
              </a:rPr>
              <a:t>vbc.exe</a:t>
            </a:r>
            <a:br>
              <a:rPr lang="en-US" altLang="ja-JP" sz="3600" smtClean="0">
                <a:latin typeface="メイリオ" pitchFamily="50" charset="-128"/>
                <a:ea typeface="メイリオ" pitchFamily="50" charset="-128"/>
              </a:rPr>
            </a:br>
            <a:r>
              <a:rPr lang="en-US" altLang="ja-JP" sz="3600" smtClean="0">
                <a:latin typeface="メイリオ" pitchFamily="50" charset="-128"/>
                <a:ea typeface="メイリオ" pitchFamily="50" charset="-128"/>
              </a:rPr>
              <a:t>（Visual Basic </a:t>
            </a:r>
            <a:r>
              <a:rPr lang="ja-JP" altLang="en-US" sz="3600" smtClean="0">
                <a:latin typeface="メイリオ" pitchFamily="50" charset="-128"/>
                <a:ea typeface="メイリオ" pitchFamily="50" charset="-128"/>
              </a:rPr>
              <a:t>コンパイラ）</a:t>
            </a:r>
          </a:p>
          <a:p>
            <a:pPr>
              <a:spcBef>
                <a:spcPct val="50000"/>
              </a:spcBef>
            </a:pPr>
            <a:r>
              <a:rPr lang="en-US" altLang="ja-JP" sz="3600" smtClean="0">
                <a:latin typeface="メイリオ" pitchFamily="50" charset="-128"/>
                <a:ea typeface="メイリオ" pitchFamily="50" charset="-128"/>
              </a:rPr>
              <a:t>Visual Basic </a:t>
            </a:r>
            <a:r>
              <a:rPr lang="ja-JP" altLang="en-US" sz="3600" smtClean="0">
                <a:latin typeface="メイリオ" pitchFamily="50" charset="-128"/>
                <a:ea typeface="メイリオ" pitchFamily="50" charset="-128"/>
              </a:rPr>
              <a:t>を解釈しプログラムファイルを生成してくれる。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60451">
                                            <p:txEl>
                                              <p:pRg st="0" end="0"/>
                                            </p:txEl>
                                          </p:spTgt>
                                        </p:tgtEl>
                                        <p:attrNameLst>
                                          <p:attrName>style.visibility</p:attrName>
                                        </p:attrNameLst>
                                      </p:cBhvr>
                                      <p:to>
                                        <p:strVal val="visible"/>
                                      </p:to>
                                    </p:set>
                                    <p:animEffect transition="in" filter="wipe(up)">
                                      <p:cBhvr>
                                        <p:cTn id="7" dur="500"/>
                                        <p:tgtEl>
                                          <p:spTgt spid="3604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60451">
                                            <p:txEl>
                                              <p:pRg st="1" end="1"/>
                                            </p:txEl>
                                          </p:spTgt>
                                        </p:tgtEl>
                                        <p:attrNameLst>
                                          <p:attrName>style.visibility</p:attrName>
                                        </p:attrNameLst>
                                      </p:cBhvr>
                                      <p:to>
                                        <p:strVal val="visible"/>
                                      </p:to>
                                    </p:set>
                                    <p:animEffect transition="in" filter="wipe(up)">
                                      <p:cBhvr>
                                        <p:cTn id="12" dur="500"/>
                                        <p:tgtEl>
                                          <p:spTgt spid="3604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60451">
                                            <p:txEl>
                                              <p:pRg st="2" end="2"/>
                                            </p:txEl>
                                          </p:spTgt>
                                        </p:tgtEl>
                                        <p:attrNameLst>
                                          <p:attrName>style.visibility</p:attrName>
                                        </p:attrNameLst>
                                      </p:cBhvr>
                                      <p:to>
                                        <p:strVal val="visible"/>
                                      </p:to>
                                    </p:set>
                                    <p:animEffect transition="in" filter="wipe(up)">
                                      <p:cBhvr>
                                        <p:cTn id="17" dur="500"/>
                                        <p:tgtEl>
                                          <p:spTgt spid="3604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451"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a:xfrm>
            <a:off x="457200" y="533400"/>
            <a:ext cx="8229600" cy="706438"/>
          </a:xfrm>
        </p:spPr>
        <p:txBody>
          <a:bodyPr/>
          <a:lstStyle/>
          <a:p>
            <a:r>
              <a:rPr lang="ja-JP" altLang="en-US" sz="3200" smtClean="0"/>
              <a:t>セッションに入る前に</a:t>
            </a:r>
          </a:p>
        </p:txBody>
      </p:sp>
      <p:sp>
        <p:nvSpPr>
          <p:cNvPr id="344069" name="Text Box 5"/>
          <p:cNvSpPr txBox="1">
            <a:spLocks noChangeArrowheads="1"/>
          </p:cNvSpPr>
          <p:nvPr/>
        </p:nvSpPr>
        <p:spPr bwMode="auto">
          <a:xfrm>
            <a:off x="876300" y="1554163"/>
            <a:ext cx="7391400" cy="3749675"/>
          </a:xfrm>
          <a:prstGeom prst="rect">
            <a:avLst/>
          </a:prstGeom>
          <a:noFill/>
          <a:ln w="9525">
            <a:noFill/>
            <a:miter lim="800000"/>
            <a:headEnd/>
            <a:tailEnd/>
          </a:ln>
          <a:effectLst/>
        </p:spPr>
        <p:txBody>
          <a:bodyPr>
            <a:spAutoFit/>
          </a:bodyPr>
          <a:lstStyle/>
          <a:p>
            <a:r>
              <a:rPr lang="ja-JP" altLang="en-US" sz="4000">
                <a:latin typeface="メイリオ" pitchFamily="50" charset="-128"/>
                <a:ea typeface="メイリオ" pitchFamily="50" charset="-128"/>
              </a:rPr>
              <a:t>本セッションの具体的なお話は </a:t>
            </a:r>
            <a:r>
              <a:rPr lang="en-US" altLang="ja-JP" sz="4000">
                <a:latin typeface="メイリオ" pitchFamily="50" charset="-128"/>
                <a:ea typeface="メイリオ" pitchFamily="50" charset="-128"/>
              </a:rPr>
              <a:t>Visual Basic 2005 </a:t>
            </a:r>
          </a:p>
          <a:p>
            <a:r>
              <a:rPr lang="ja-JP" altLang="en-US" sz="4000">
                <a:latin typeface="メイリオ" pitchFamily="50" charset="-128"/>
                <a:ea typeface="メイリオ" pitchFamily="50" charset="-128"/>
              </a:rPr>
              <a:t>および</a:t>
            </a:r>
          </a:p>
          <a:p>
            <a:r>
              <a:rPr lang="en-US" altLang="ja-JP" sz="4000">
                <a:latin typeface="メイリオ" pitchFamily="50" charset="-128"/>
                <a:ea typeface="メイリオ" pitchFamily="50" charset="-128"/>
              </a:rPr>
              <a:t>Visual Studio 2005 </a:t>
            </a:r>
            <a:br>
              <a:rPr lang="en-US" altLang="ja-JP" sz="4000">
                <a:latin typeface="メイリオ" pitchFamily="50" charset="-128"/>
                <a:ea typeface="メイリオ" pitchFamily="50" charset="-128"/>
              </a:rPr>
            </a:br>
            <a:r>
              <a:rPr lang="en-US" altLang="ja-JP" sz="4000">
                <a:latin typeface="メイリオ" pitchFamily="50" charset="-128"/>
                <a:ea typeface="メイリオ" pitchFamily="50" charset="-128"/>
              </a:rPr>
              <a:t>　</a:t>
            </a:r>
            <a:r>
              <a:rPr lang="ja-JP" altLang="en-US" sz="4000">
                <a:latin typeface="メイリオ" pitchFamily="50" charset="-128"/>
                <a:ea typeface="メイリオ" pitchFamily="50" charset="-128"/>
              </a:rPr>
              <a:t>になります。</a:t>
            </a:r>
            <a:r>
              <a:rPr lang="ja-JP" altLang="en-US" sz="2400">
                <a:latin typeface="メイリオ" pitchFamily="50" charset="-128"/>
                <a:ea typeface="メイリオ" pitchFamily="50" charset="-128"/>
              </a:rPr>
              <a:t/>
            </a:r>
            <a:br>
              <a:rPr lang="ja-JP" altLang="en-US" sz="2400">
                <a:latin typeface="メイリオ" pitchFamily="50" charset="-128"/>
                <a:ea typeface="メイリオ" pitchFamily="50" charset="-128"/>
              </a:rPr>
            </a:br>
            <a:r>
              <a:rPr lang="en-US" altLang="ja-JP" sz="4000">
                <a:latin typeface="メイリオ" pitchFamily="50" charset="-128"/>
                <a:ea typeface="メイリオ" pitchFamily="50" charset="-128"/>
              </a:rPr>
              <a:t>m(_  _)m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44069"/>
                                        </p:tgtEl>
                                        <p:attrNameLst>
                                          <p:attrName>style.visibility</p:attrName>
                                        </p:attrNameLst>
                                      </p:cBhvr>
                                      <p:to>
                                        <p:strVal val="visible"/>
                                      </p:to>
                                    </p:set>
                                    <p:animEffect transition="in" filter="wipe(up)">
                                      <p:cBhvr>
                                        <p:cTn id="7" dur="500"/>
                                        <p:tgtEl>
                                          <p:spTgt spid="344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69"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99" name="AutoShape 27"/>
          <p:cNvSpPr>
            <a:spLocks noChangeArrowheads="1"/>
          </p:cNvSpPr>
          <p:nvPr/>
        </p:nvSpPr>
        <p:spPr bwMode="auto">
          <a:xfrm>
            <a:off x="6172200" y="1143000"/>
            <a:ext cx="2743200" cy="4648200"/>
          </a:xfrm>
          <a:prstGeom prst="roundRect">
            <a:avLst>
              <a:gd name="adj" fmla="val 16667"/>
            </a:avLst>
          </a:prstGeom>
          <a:solidFill>
            <a:schemeClr val="bg1"/>
          </a:solidFill>
          <a:ln w="9525">
            <a:solidFill>
              <a:schemeClr val="tx1"/>
            </a:solidFill>
            <a:round/>
            <a:headEnd/>
            <a:tailEnd/>
          </a:ln>
          <a:effectLst/>
        </p:spPr>
        <p:txBody>
          <a:bodyPr wrap="none" anchor="ctr"/>
          <a:lstStyle/>
          <a:p>
            <a:endParaRPr lang="ja-JP" altLang="en-US"/>
          </a:p>
        </p:txBody>
      </p:sp>
      <p:pic>
        <p:nvPicPr>
          <p:cNvPr id="361497" name="Picture 25" descr="G:\TinW\T in W Solution\Site\images\torikobito.jpg"/>
          <p:cNvPicPr>
            <a:picLocks noChangeAspect="1" noChangeArrowheads="1"/>
          </p:cNvPicPr>
          <p:nvPr/>
        </p:nvPicPr>
        <p:blipFill>
          <a:blip r:embed="rId3"/>
          <a:srcRect/>
          <a:stretch>
            <a:fillRect/>
          </a:stretch>
        </p:blipFill>
        <p:spPr bwMode="auto">
          <a:xfrm>
            <a:off x="6477000" y="3429000"/>
            <a:ext cx="1905000" cy="2286000"/>
          </a:xfrm>
          <a:prstGeom prst="rect">
            <a:avLst/>
          </a:prstGeom>
          <a:noFill/>
        </p:spPr>
      </p:pic>
      <p:sp>
        <p:nvSpPr>
          <p:cNvPr id="361493" name="AutoShape 21"/>
          <p:cNvSpPr>
            <a:spLocks noChangeArrowheads="1"/>
          </p:cNvSpPr>
          <p:nvPr/>
        </p:nvSpPr>
        <p:spPr bwMode="auto">
          <a:xfrm>
            <a:off x="457200" y="1066800"/>
            <a:ext cx="5410200" cy="4800600"/>
          </a:xfrm>
          <a:prstGeom prst="roundRect">
            <a:avLst>
              <a:gd name="adj" fmla="val 16667"/>
            </a:avLst>
          </a:prstGeom>
          <a:solidFill>
            <a:schemeClr val="accent1"/>
          </a:solidFill>
          <a:ln w="9525">
            <a:solidFill>
              <a:schemeClr val="tx1"/>
            </a:solidFill>
            <a:round/>
            <a:headEnd/>
            <a:tailEnd/>
          </a:ln>
          <a:effectLst/>
        </p:spPr>
        <p:txBody>
          <a:bodyPr wrap="none" anchor="ctr"/>
          <a:lstStyle/>
          <a:p>
            <a:endParaRPr lang="ja-JP" altLang="en-US"/>
          </a:p>
        </p:txBody>
      </p:sp>
      <p:sp>
        <p:nvSpPr>
          <p:cNvPr id="361474" name="Rectangle 2"/>
          <p:cNvSpPr>
            <a:spLocks noGrp="1" noChangeArrowheads="1"/>
          </p:cNvSpPr>
          <p:nvPr>
            <p:ph type="title"/>
          </p:nvPr>
        </p:nvSpPr>
        <p:spPr>
          <a:xfrm>
            <a:off x="457200" y="533400"/>
            <a:ext cx="8229600" cy="706438"/>
          </a:xfrm>
        </p:spPr>
        <p:txBody>
          <a:bodyPr/>
          <a:lstStyle/>
          <a:p>
            <a:r>
              <a:rPr lang="ja-JP" altLang="en-US" sz="2800" smtClean="0">
                <a:latin typeface="メイリオ" pitchFamily="50" charset="-128"/>
              </a:rPr>
              <a:t>要するにこんな感じ。</a:t>
            </a:r>
          </a:p>
        </p:txBody>
      </p:sp>
      <p:sp>
        <p:nvSpPr>
          <p:cNvPr id="361478" name="AutoShape 6"/>
          <p:cNvSpPr>
            <a:spLocks noChangeArrowheads="1"/>
          </p:cNvSpPr>
          <p:nvPr/>
        </p:nvSpPr>
        <p:spPr bwMode="auto">
          <a:xfrm>
            <a:off x="838200" y="1600200"/>
            <a:ext cx="2286000" cy="1143000"/>
          </a:xfrm>
          <a:prstGeom prst="roundRect">
            <a:avLst>
              <a:gd name="adj" fmla="val 16667"/>
            </a:avLst>
          </a:prstGeom>
          <a:solidFill>
            <a:schemeClr val="bg1"/>
          </a:solidFill>
          <a:ln w="9525">
            <a:solidFill>
              <a:schemeClr val="tx1"/>
            </a:solidFill>
            <a:round/>
            <a:headEnd/>
            <a:tailEnd/>
          </a:ln>
          <a:effectLst/>
        </p:spPr>
        <p:txBody>
          <a:bodyPr wrap="none" anchor="ctr"/>
          <a:lstStyle/>
          <a:p>
            <a:r>
              <a:rPr lang="ja-JP" altLang="en-US" sz="2000">
                <a:latin typeface="メイリオ" pitchFamily="50" charset="-128"/>
                <a:ea typeface="メイリオ" pitchFamily="50" charset="-128"/>
              </a:rPr>
              <a:t>プロジェクト</a:t>
            </a:r>
          </a:p>
          <a:p>
            <a:r>
              <a:rPr lang="ja-JP" altLang="en-US" sz="2000">
                <a:latin typeface="メイリオ" pitchFamily="50" charset="-128"/>
                <a:ea typeface="メイリオ" pitchFamily="50" charset="-128"/>
              </a:rPr>
              <a:t>.</a:t>
            </a:r>
            <a:r>
              <a:rPr lang="en-US" altLang="ja-JP" sz="2000">
                <a:latin typeface="メイリオ" pitchFamily="50" charset="-128"/>
                <a:ea typeface="メイリオ" pitchFamily="50" charset="-128"/>
              </a:rPr>
              <a:t>vbproj</a:t>
            </a:r>
            <a:endParaRPr lang="ja-JP" altLang="en-US" sz="2000">
              <a:latin typeface="メイリオ" pitchFamily="50" charset="-128"/>
              <a:ea typeface="メイリオ" pitchFamily="50" charset="-128"/>
            </a:endParaRPr>
          </a:p>
        </p:txBody>
      </p:sp>
      <p:sp>
        <p:nvSpPr>
          <p:cNvPr id="361479" name="AutoShape 7"/>
          <p:cNvSpPr>
            <a:spLocks noChangeArrowheads="1"/>
          </p:cNvSpPr>
          <p:nvPr/>
        </p:nvSpPr>
        <p:spPr bwMode="auto">
          <a:xfrm>
            <a:off x="2819400" y="1295400"/>
            <a:ext cx="1219200" cy="762000"/>
          </a:xfrm>
          <a:prstGeom prst="flowChartDocument">
            <a:avLst/>
          </a:prstGeom>
          <a:solidFill>
            <a:schemeClr val="bg1"/>
          </a:solidFill>
          <a:ln w="9525">
            <a:solidFill>
              <a:schemeClr val="tx1"/>
            </a:solidFill>
            <a:miter lim="800000"/>
            <a:headEnd/>
            <a:tailEnd/>
          </a:ln>
          <a:effectLst/>
        </p:spPr>
        <p:txBody>
          <a:bodyPr wrap="none" anchor="ctr"/>
          <a:lstStyle/>
          <a:p>
            <a:r>
              <a:rPr lang="ja-JP" altLang="en-US">
                <a:latin typeface="メイリオ" pitchFamily="50" charset="-128"/>
                <a:ea typeface="メイリオ" pitchFamily="50" charset="-128"/>
              </a:rPr>
              <a:t>コード</a:t>
            </a:r>
          </a:p>
        </p:txBody>
      </p:sp>
      <p:sp>
        <p:nvSpPr>
          <p:cNvPr id="361484" name="AutoShape 12"/>
          <p:cNvSpPr>
            <a:spLocks noChangeArrowheads="1"/>
          </p:cNvSpPr>
          <p:nvPr/>
        </p:nvSpPr>
        <p:spPr bwMode="auto">
          <a:xfrm>
            <a:off x="2743200" y="2876550"/>
            <a:ext cx="1828800" cy="1104900"/>
          </a:xfrm>
          <a:prstGeom prst="cube">
            <a:avLst>
              <a:gd name="adj" fmla="val 25000"/>
            </a:avLst>
          </a:prstGeom>
          <a:solidFill>
            <a:schemeClr val="bg1"/>
          </a:solidFill>
          <a:ln w="9525">
            <a:solidFill>
              <a:schemeClr val="tx1"/>
            </a:solidFill>
            <a:miter lim="800000"/>
            <a:headEnd/>
            <a:tailEnd/>
          </a:ln>
          <a:effectLst/>
        </p:spPr>
        <p:txBody>
          <a:bodyPr wrap="none" anchor="ctr"/>
          <a:lstStyle/>
          <a:p>
            <a:r>
              <a:rPr lang="en-US" altLang="ja-JP">
                <a:latin typeface="メイリオ" pitchFamily="50" charset="-128"/>
                <a:ea typeface="メイリオ" pitchFamily="50" charset="-128"/>
              </a:rPr>
              <a:t>MSBuild</a:t>
            </a:r>
            <a:endParaRPr lang="ja-JP" altLang="en-US">
              <a:latin typeface="メイリオ" pitchFamily="50" charset="-128"/>
              <a:ea typeface="メイリオ" pitchFamily="50" charset="-128"/>
            </a:endParaRPr>
          </a:p>
        </p:txBody>
      </p:sp>
      <p:sp>
        <p:nvSpPr>
          <p:cNvPr id="361482" name="AutoShape 10"/>
          <p:cNvSpPr>
            <a:spLocks noChangeArrowheads="1"/>
          </p:cNvSpPr>
          <p:nvPr/>
        </p:nvSpPr>
        <p:spPr bwMode="auto">
          <a:xfrm flipV="1">
            <a:off x="1828800" y="2971800"/>
            <a:ext cx="814388" cy="9144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bg1"/>
          </a:solidFill>
          <a:ln w="9525">
            <a:solidFill>
              <a:schemeClr val="tx1"/>
            </a:solidFill>
            <a:miter lim="800000"/>
            <a:headEnd/>
            <a:tailEnd/>
          </a:ln>
          <a:effectLst/>
        </p:spPr>
        <p:txBody>
          <a:bodyPr wrap="none" anchor="ctr"/>
          <a:lstStyle/>
          <a:p>
            <a:endParaRPr lang="ja-JP" altLang="en-US"/>
          </a:p>
        </p:txBody>
      </p:sp>
      <p:sp>
        <p:nvSpPr>
          <p:cNvPr id="361485" name="AutoShape 13"/>
          <p:cNvSpPr>
            <a:spLocks noChangeArrowheads="1"/>
          </p:cNvSpPr>
          <p:nvPr/>
        </p:nvSpPr>
        <p:spPr bwMode="auto">
          <a:xfrm>
            <a:off x="3886200" y="3752850"/>
            <a:ext cx="1295400" cy="838200"/>
          </a:xfrm>
          <a:prstGeom prst="cube">
            <a:avLst>
              <a:gd name="adj" fmla="val 25000"/>
            </a:avLst>
          </a:prstGeom>
          <a:solidFill>
            <a:schemeClr val="bg1"/>
          </a:solidFill>
          <a:ln w="9525">
            <a:solidFill>
              <a:schemeClr val="tx1"/>
            </a:solidFill>
            <a:miter lim="800000"/>
            <a:headEnd/>
            <a:tailEnd/>
          </a:ln>
          <a:effectLst/>
        </p:spPr>
        <p:txBody>
          <a:bodyPr wrap="none" anchor="ctr"/>
          <a:lstStyle/>
          <a:p>
            <a:r>
              <a:rPr lang="en-US" altLang="ja-JP">
                <a:latin typeface="メイリオ" pitchFamily="50" charset="-128"/>
                <a:ea typeface="メイリオ" pitchFamily="50" charset="-128"/>
              </a:rPr>
              <a:t>vbc.exe</a:t>
            </a:r>
            <a:endParaRPr lang="ja-JP" altLang="en-US">
              <a:latin typeface="メイリオ" pitchFamily="50" charset="-128"/>
              <a:ea typeface="メイリオ" pitchFamily="50" charset="-128"/>
            </a:endParaRPr>
          </a:p>
        </p:txBody>
      </p:sp>
      <p:sp>
        <p:nvSpPr>
          <p:cNvPr id="361486" name="AutoShape 14"/>
          <p:cNvSpPr>
            <a:spLocks noChangeArrowheads="1"/>
          </p:cNvSpPr>
          <p:nvPr/>
        </p:nvSpPr>
        <p:spPr bwMode="auto">
          <a:xfrm>
            <a:off x="5334000" y="3429000"/>
            <a:ext cx="1219200" cy="928688"/>
          </a:xfrm>
          <a:prstGeom prst="rightArrow">
            <a:avLst>
              <a:gd name="adj1" fmla="val 50000"/>
              <a:gd name="adj2" fmla="val 32820"/>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361491" name="AutoShape 19"/>
          <p:cNvSpPr>
            <a:spLocks noChangeArrowheads="1"/>
          </p:cNvSpPr>
          <p:nvPr/>
        </p:nvSpPr>
        <p:spPr bwMode="auto">
          <a:xfrm>
            <a:off x="990600" y="3429000"/>
            <a:ext cx="990600" cy="533400"/>
          </a:xfrm>
          <a:prstGeom prst="foldedCorner">
            <a:avLst>
              <a:gd name="adj" fmla="val 12500"/>
            </a:avLst>
          </a:prstGeom>
          <a:solidFill>
            <a:schemeClr val="bg1"/>
          </a:solidFill>
          <a:ln w="9525">
            <a:solidFill>
              <a:schemeClr val="tx1"/>
            </a:solidFill>
            <a:round/>
            <a:headEnd/>
            <a:tailEnd/>
          </a:ln>
          <a:effectLst/>
        </p:spPr>
        <p:txBody>
          <a:bodyPr wrap="none" anchor="ctr"/>
          <a:lstStyle/>
          <a:p>
            <a:r>
              <a:rPr lang="ja-JP" altLang="en-US">
                <a:latin typeface="メイリオ" pitchFamily="50" charset="-128"/>
                <a:ea typeface="メイリオ" pitchFamily="50" charset="-128"/>
              </a:rPr>
              <a:t>ビルド</a:t>
            </a:r>
          </a:p>
        </p:txBody>
      </p:sp>
      <p:sp>
        <p:nvSpPr>
          <p:cNvPr id="361492" name="AutoShape 20"/>
          <p:cNvSpPr>
            <a:spLocks noChangeAspect="1" noChangeArrowheads="1"/>
          </p:cNvSpPr>
          <p:nvPr/>
        </p:nvSpPr>
        <p:spPr bwMode="auto">
          <a:xfrm flipV="1">
            <a:off x="3429000" y="3886200"/>
            <a:ext cx="406400" cy="455613"/>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bg1"/>
          </a:solidFill>
          <a:ln w="9525">
            <a:solidFill>
              <a:schemeClr val="tx1"/>
            </a:solidFill>
            <a:miter lim="800000"/>
            <a:headEnd/>
            <a:tailEnd/>
          </a:ln>
          <a:effectLst/>
        </p:spPr>
        <p:txBody>
          <a:bodyPr wrap="none" anchor="ctr"/>
          <a:lstStyle/>
          <a:p>
            <a:endParaRPr lang="ja-JP" altLang="en-US"/>
          </a:p>
        </p:txBody>
      </p:sp>
      <p:sp>
        <p:nvSpPr>
          <p:cNvPr id="361490" name="AutoShape 18"/>
          <p:cNvSpPr>
            <a:spLocks noChangeArrowheads="1"/>
          </p:cNvSpPr>
          <p:nvPr/>
        </p:nvSpPr>
        <p:spPr bwMode="auto">
          <a:xfrm>
            <a:off x="2590800" y="4114800"/>
            <a:ext cx="990600" cy="762000"/>
          </a:xfrm>
          <a:prstGeom prst="foldedCorner">
            <a:avLst>
              <a:gd name="adj" fmla="val 12500"/>
            </a:avLst>
          </a:prstGeom>
          <a:solidFill>
            <a:schemeClr val="bg1"/>
          </a:solidFill>
          <a:ln w="9525">
            <a:solidFill>
              <a:schemeClr val="tx1"/>
            </a:solidFill>
            <a:round/>
            <a:headEnd/>
            <a:tailEnd/>
          </a:ln>
          <a:effectLst/>
        </p:spPr>
        <p:txBody>
          <a:bodyPr wrap="none" anchor="ctr"/>
          <a:lstStyle/>
          <a:p>
            <a:r>
              <a:rPr lang="ja-JP" altLang="en-US">
                <a:latin typeface="メイリオ" pitchFamily="50" charset="-128"/>
                <a:ea typeface="メイリオ" pitchFamily="50" charset="-128"/>
              </a:rPr>
              <a:t>タスク</a:t>
            </a:r>
          </a:p>
          <a:p>
            <a:r>
              <a:rPr lang="en-US" altLang="ja-JP">
                <a:latin typeface="メイリオ" pitchFamily="50" charset="-128"/>
                <a:ea typeface="メイリオ" pitchFamily="50" charset="-128"/>
              </a:rPr>
              <a:t>Vbc</a:t>
            </a:r>
          </a:p>
        </p:txBody>
      </p:sp>
      <p:sp>
        <p:nvSpPr>
          <p:cNvPr id="361495" name="Text Box 23"/>
          <p:cNvSpPr txBox="1">
            <a:spLocks noChangeArrowheads="1"/>
          </p:cNvSpPr>
          <p:nvPr/>
        </p:nvSpPr>
        <p:spPr bwMode="auto">
          <a:xfrm>
            <a:off x="1295400" y="5181600"/>
            <a:ext cx="3900488" cy="579438"/>
          </a:xfrm>
          <a:prstGeom prst="rect">
            <a:avLst/>
          </a:prstGeom>
          <a:noFill/>
          <a:ln w="9525">
            <a:noFill/>
            <a:miter lim="800000"/>
            <a:headEnd/>
            <a:tailEnd/>
          </a:ln>
          <a:effectLst/>
        </p:spPr>
        <p:txBody>
          <a:bodyPr wrap="none">
            <a:spAutoFit/>
          </a:bodyPr>
          <a:lstStyle/>
          <a:p>
            <a:r>
              <a:rPr kumimoji="0" lang="en-US" altLang="ja-JP" sz="3200">
                <a:solidFill>
                  <a:schemeClr val="tx2"/>
                </a:solidFill>
                <a:latin typeface="メイリオ" pitchFamily="50" charset="-128"/>
                <a:ea typeface="メイリオ" pitchFamily="50" charset="-128"/>
              </a:rPr>
              <a:t>Visual Studio 2005</a:t>
            </a:r>
            <a:endParaRPr kumimoji="0" lang="ja-JP" altLang="en-US" sz="3200">
              <a:solidFill>
                <a:schemeClr val="tx2"/>
              </a:solidFill>
              <a:latin typeface="メイリオ" pitchFamily="50" charset="-128"/>
              <a:ea typeface="メイリオ" pitchFamily="50" charset="-128"/>
            </a:endParaRPr>
          </a:p>
        </p:txBody>
      </p:sp>
      <p:sp>
        <p:nvSpPr>
          <p:cNvPr id="361498" name="AutoShape 26"/>
          <p:cNvSpPr>
            <a:spLocks noChangeArrowheads="1"/>
          </p:cNvSpPr>
          <p:nvPr/>
        </p:nvSpPr>
        <p:spPr bwMode="auto">
          <a:xfrm>
            <a:off x="6553200" y="1828800"/>
            <a:ext cx="2286000" cy="1219200"/>
          </a:xfrm>
          <a:prstGeom prst="wedgeRoundRectCallout">
            <a:avLst>
              <a:gd name="adj1" fmla="val 417"/>
              <a:gd name="adj2" fmla="val 84375"/>
              <a:gd name="adj3" fmla="val 16667"/>
            </a:avLst>
          </a:prstGeom>
          <a:solidFill>
            <a:srgbClr val="FFFFCC"/>
          </a:solidFill>
          <a:ln w="9525">
            <a:solidFill>
              <a:schemeClr val="tx1"/>
            </a:solidFill>
            <a:miter lim="800000"/>
            <a:headEnd/>
            <a:tailEnd/>
          </a:ln>
          <a:effectLst/>
        </p:spPr>
        <p:txBody>
          <a:bodyPr/>
          <a:lstStyle/>
          <a:p>
            <a:endParaRPr lang="en-US" altLang="ja-JP" sz="2400">
              <a:latin typeface="メイリオ" pitchFamily="50" charset="-128"/>
              <a:ea typeface="メイリオ" pitchFamily="50" charset="-128"/>
            </a:endParaRPr>
          </a:p>
          <a:p>
            <a:r>
              <a:rPr lang="en-US" altLang="ja-JP" sz="2400">
                <a:latin typeface="メイリオ" pitchFamily="50" charset="-128"/>
                <a:ea typeface="メイリオ" pitchFamily="50" charset="-128"/>
              </a:rPr>
              <a:t>Hello, world!</a:t>
            </a:r>
            <a:endParaRPr lang="ja-JP" altLang="en-US" sz="2400">
              <a:latin typeface="メイリオ" pitchFamily="50" charset="-128"/>
              <a:ea typeface="メイリオ"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61478"/>
                                        </p:tgtEl>
                                        <p:attrNameLst>
                                          <p:attrName>style.visibility</p:attrName>
                                        </p:attrNameLst>
                                      </p:cBhvr>
                                      <p:to>
                                        <p:strVal val="visible"/>
                                      </p:to>
                                    </p:set>
                                    <p:animEffect transition="in" filter="wipe(up)">
                                      <p:cBhvr>
                                        <p:cTn id="7" dur="500"/>
                                        <p:tgtEl>
                                          <p:spTgt spid="36147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61479"/>
                                        </p:tgtEl>
                                        <p:attrNameLst>
                                          <p:attrName>style.visibility</p:attrName>
                                        </p:attrNameLst>
                                      </p:cBhvr>
                                      <p:to>
                                        <p:strVal val="visible"/>
                                      </p:to>
                                    </p:set>
                                    <p:animEffect transition="in" filter="wipe(up)">
                                      <p:cBhvr>
                                        <p:cTn id="11" dur="500"/>
                                        <p:tgtEl>
                                          <p:spTgt spid="36147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361491"/>
                                        </p:tgtEl>
                                        <p:attrNameLst>
                                          <p:attrName>style.visibility</p:attrName>
                                        </p:attrNameLst>
                                      </p:cBhvr>
                                      <p:to>
                                        <p:strVal val="visible"/>
                                      </p:to>
                                    </p:set>
                                    <p:animEffect transition="in" filter="wipe(up)">
                                      <p:cBhvr>
                                        <p:cTn id="16" dur="500"/>
                                        <p:tgtEl>
                                          <p:spTgt spid="361491"/>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361482"/>
                                        </p:tgtEl>
                                        <p:attrNameLst>
                                          <p:attrName>style.visibility</p:attrName>
                                        </p:attrNameLst>
                                      </p:cBhvr>
                                      <p:to>
                                        <p:strVal val="visible"/>
                                      </p:to>
                                    </p:set>
                                    <p:animEffect transition="in" filter="wipe(up)">
                                      <p:cBhvr>
                                        <p:cTn id="20" dur="500"/>
                                        <p:tgtEl>
                                          <p:spTgt spid="361482"/>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361484"/>
                                        </p:tgtEl>
                                        <p:attrNameLst>
                                          <p:attrName>style.visibility</p:attrName>
                                        </p:attrNameLst>
                                      </p:cBhvr>
                                      <p:to>
                                        <p:strVal val="visible"/>
                                      </p:to>
                                    </p:set>
                                    <p:animEffect transition="in" filter="wipe(up)">
                                      <p:cBhvr>
                                        <p:cTn id="24" dur="500"/>
                                        <p:tgtEl>
                                          <p:spTgt spid="36148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361492"/>
                                        </p:tgtEl>
                                        <p:attrNameLst>
                                          <p:attrName>style.visibility</p:attrName>
                                        </p:attrNameLst>
                                      </p:cBhvr>
                                      <p:to>
                                        <p:strVal val="visible"/>
                                      </p:to>
                                    </p:set>
                                    <p:animEffect transition="in" filter="wipe(up)">
                                      <p:cBhvr>
                                        <p:cTn id="29" dur="500"/>
                                        <p:tgtEl>
                                          <p:spTgt spid="361492"/>
                                        </p:tgtEl>
                                      </p:cBhvr>
                                    </p:animEffect>
                                  </p:childTnLst>
                                </p:cTn>
                              </p:par>
                            </p:childTnLst>
                          </p:cTn>
                        </p:par>
                        <p:par>
                          <p:cTn id="30" fill="hold">
                            <p:stCondLst>
                              <p:cond delay="500"/>
                            </p:stCondLst>
                            <p:childTnLst>
                              <p:par>
                                <p:cTn id="31" presetID="22" presetClass="entr" presetSubtype="1" fill="hold" grpId="0" nodeType="afterEffect">
                                  <p:stCondLst>
                                    <p:cond delay="0"/>
                                  </p:stCondLst>
                                  <p:childTnLst>
                                    <p:set>
                                      <p:cBhvr>
                                        <p:cTn id="32" dur="1" fill="hold">
                                          <p:stCondLst>
                                            <p:cond delay="0"/>
                                          </p:stCondLst>
                                        </p:cTn>
                                        <p:tgtEl>
                                          <p:spTgt spid="361490"/>
                                        </p:tgtEl>
                                        <p:attrNameLst>
                                          <p:attrName>style.visibility</p:attrName>
                                        </p:attrNameLst>
                                      </p:cBhvr>
                                      <p:to>
                                        <p:strVal val="visible"/>
                                      </p:to>
                                    </p:set>
                                    <p:animEffect transition="in" filter="wipe(up)">
                                      <p:cBhvr>
                                        <p:cTn id="33" dur="500"/>
                                        <p:tgtEl>
                                          <p:spTgt spid="361490"/>
                                        </p:tgtEl>
                                      </p:cBhvr>
                                    </p:animEffect>
                                  </p:childTnLst>
                                </p:cTn>
                              </p:par>
                            </p:childTnLst>
                          </p:cTn>
                        </p:par>
                        <p:par>
                          <p:cTn id="34" fill="hold">
                            <p:stCondLst>
                              <p:cond delay="1000"/>
                            </p:stCondLst>
                            <p:childTnLst>
                              <p:par>
                                <p:cTn id="35" presetID="22" presetClass="entr" presetSubtype="1" fill="hold" grpId="0" nodeType="afterEffect">
                                  <p:stCondLst>
                                    <p:cond delay="0"/>
                                  </p:stCondLst>
                                  <p:childTnLst>
                                    <p:set>
                                      <p:cBhvr>
                                        <p:cTn id="36" dur="1" fill="hold">
                                          <p:stCondLst>
                                            <p:cond delay="0"/>
                                          </p:stCondLst>
                                        </p:cTn>
                                        <p:tgtEl>
                                          <p:spTgt spid="361485"/>
                                        </p:tgtEl>
                                        <p:attrNameLst>
                                          <p:attrName>style.visibility</p:attrName>
                                        </p:attrNameLst>
                                      </p:cBhvr>
                                      <p:to>
                                        <p:strVal val="visible"/>
                                      </p:to>
                                    </p:set>
                                    <p:animEffect transition="in" filter="wipe(up)">
                                      <p:cBhvr>
                                        <p:cTn id="37" dur="500"/>
                                        <p:tgtEl>
                                          <p:spTgt spid="36148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61486"/>
                                        </p:tgtEl>
                                        <p:attrNameLst>
                                          <p:attrName>style.visibility</p:attrName>
                                        </p:attrNameLst>
                                      </p:cBhvr>
                                      <p:to>
                                        <p:strVal val="visible"/>
                                      </p:to>
                                    </p:set>
                                    <p:animEffect transition="in" filter="wipe(left)">
                                      <p:cBhvr>
                                        <p:cTn id="42" dur="500"/>
                                        <p:tgtEl>
                                          <p:spTgt spid="361486"/>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361497"/>
                                        </p:tgtEl>
                                        <p:attrNameLst>
                                          <p:attrName>style.visibility</p:attrName>
                                        </p:attrNameLst>
                                      </p:cBhvr>
                                      <p:to>
                                        <p:strVal val="visible"/>
                                      </p:to>
                                    </p:set>
                                    <p:anim calcmode="lin" valueType="num">
                                      <p:cBhvr additive="base">
                                        <p:cTn id="47" dur="500" fill="hold"/>
                                        <p:tgtEl>
                                          <p:spTgt spid="361497"/>
                                        </p:tgtEl>
                                        <p:attrNameLst>
                                          <p:attrName>ppt_x</p:attrName>
                                        </p:attrNameLst>
                                      </p:cBhvr>
                                      <p:tavLst>
                                        <p:tav tm="0">
                                          <p:val>
                                            <p:strVal val="1+#ppt_w/2"/>
                                          </p:val>
                                        </p:tav>
                                        <p:tav tm="100000">
                                          <p:val>
                                            <p:strVal val="#ppt_x"/>
                                          </p:val>
                                        </p:tav>
                                      </p:tavLst>
                                    </p:anim>
                                    <p:anim calcmode="lin" valueType="num">
                                      <p:cBhvr additive="base">
                                        <p:cTn id="48" dur="500" fill="hold"/>
                                        <p:tgtEl>
                                          <p:spTgt spid="361497"/>
                                        </p:tgtEl>
                                        <p:attrNameLst>
                                          <p:attrName>ppt_y</p:attrName>
                                        </p:attrNameLst>
                                      </p:cBhvr>
                                      <p:tavLst>
                                        <p:tav tm="0">
                                          <p:val>
                                            <p:strVal val="#ppt_y"/>
                                          </p:val>
                                        </p:tav>
                                        <p:tav tm="100000">
                                          <p:val>
                                            <p:strVal val="#ppt_y"/>
                                          </p:val>
                                        </p:tav>
                                      </p:tavLst>
                                    </p:anim>
                                  </p:childTnLst>
                                </p:cTn>
                              </p:par>
                            </p:childTnLst>
                          </p:cTn>
                        </p:par>
                        <p:par>
                          <p:cTn id="49" fill="hold">
                            <p:stCondLst>
                              <p:cond delay="500"/>
                            </p:stCondLst>
                            <p:childTnLst>
                              <p:par>
                                <p:cTn id="50" presetID="22" presetClass="entr" presetSubtype="1" fill="hold" grpId="0" nodeType="afterEffect">
                                  <p:stCondLst>
                                    <p:cond delay="0"/>
                                  </p:stCondLst>
                                  <p:childTnLst>
                                    <p:set>
                                      <p:cBhvr>
                                        <p:cTn id="51" dur="1" fill="hold">
                                          <p:stCondLst>
                                            <p:cond delay="0"/>
                                          </p:stCondLst>
                                        </p:cTn>
                                        <p:tgtEl>
                                          <p:spTgt spid="361498"/>
                                        </p:tgtEl>
                                        <p:attrNameLst>
                                          <p:attrName>style.visibility</p:attrName>
                                        </p:attrNameLst>
                                      </p:cBhvr>
                                      <p:to>
                                        <p:strVal val="visible"/>
                                      </p:to>
                                    </p:set>
                                    <p:animEffect transition="in" filter="wipe(up)">
                                      <p:cBhvr>
                                        <p:cTn id="52" dur="500"/>
                                        <p:tgtEl>
                                          <p:spTgt spid="36149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361493"/>
                                        </p:tgtEl>
                                        <p:attrNameLst>
                                          <p:attrName>style.visibility</p:attrName>
                                        </p:attrNameLst>
                                      </p:cBhvr>
                                      <p:to>
                                        <p:strVal val="visible"/>
                                      </p:to>
                                    </p:set>
                                    <p:animEffect transition="in" filter="wipe(up)">
                                      <p:cBhvr>
                                        <p:cTn id="57" dur="500"/>
                                        <p:tgtEl>
                                          <p:spTgt spid="361493"/>
                                        </p:tgtEl>
                                      </p:cBhvr>
                                    </p:animEffect>
                                  </p:childTnLst>
                                </p:cTn>
                              </p:par>
                            </p:childTnLst>
                          </p:cTn>
                        </p:par>
                        <p:par>
                          <p:cTn id="58" fill="hold">
                            <p:stCondLst>
                              <p:cond delay="500"/>
                            </p:stCondLst>
                            <p:childTnLst>
                              <p:par>
                                <p:cTn id="59" presetID="22" presetClass="entr" presetSubtype="1" fill="hold" grpId="0" nodeType="afterEffect">
                                  <p:stCondLst>
                                    <p:cond delay="0"/>
                                  </p:stCondLst>
                                  <p:childTnLst>
                                    <p:set>
                                      <p:cBhvr>
                                        <p:cTn id="60" dur="1" fill="hold">
                                          <p:stCondLst>
                                            <p:cond delay="0"/>
                                          </p:stCondLst>
                                        </p:cTn>
                                        <p:tgtEl>
                                          <p:spTgt spid="361495"/>
                                        </p:tgtEl>
                                        <p:attrNameLst>
                                          <p:attrName>style.visibility</p:attrName>
                                        </p:attrNameLst>
                                      </p:cBhvr>
                                      <p:to>
                                        <p:strVal val="visible"/>
                                      </p:to>
                                    </p:set>
                                    <p:animEffect transition="in" filter="wipe(up)">
                                      <p:cBhvr>
                                        <p:cTn id="61" dur="500"/>
                                        <p:tgtEl>
                                          <p:spTgt spid="361495"/>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grpId="0" nodeType="clickEffect">
                                  <p:stCondLst>
                                    <p:cond delay="0"/>
                                  </p:stCondLst>
                                  <p:childTnLst>
                                    <p:set>
                                      <p:cBhvr>
                                        <p:cTn id="65" dur="1" fill="hold">
                                          <p:stCondLst>
                                            <p:cond delay="0"/>
                                          </p:stCondLst>
                                        </p:cTn>
                                        <p:tgtEl>
                                          <p:spTgt spid="361499"/>
                                        </p:tgtEl>
                                        <p:attrNameLst>
                                          <p:attrName>style.visibility</p:attrName>
                                        </p:attrNameLst>
                                      </p:cBhvr>
                                      <p:to>
                                        <p:strVal val="visible"/>
                                      </p:to>
                                    </p:set>
                                    <p:animEffect transition="in" filter="wipe(up)">
                                      <p:cBhvr>
                                        <p:cTn id="66" dur="500"/>
                                        <p:tgtEl>
                                          <p:spTgt spid="361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499" grpId="0" animBg="1"/>
      <p:bldP spid="361493" grpId="0" animBg="1" autoUpdateAnimBg="0"/>
      <p:bldP spid="361478" grpId="0" animBg="1" autoUpdateAnimBg="0"/>
      <p:bldP spid="361479" grpId="0" animBg="1" autoUpdateAnimBg="0"/>
      <p:bldP spid="361484" grpId="0" animBg="1" autoUpdateAnimBg="0"/>
      <p:bldP spid="361482" grpId="0" animBg="1"/>
      <p:bldP spid="361485" grpId="0" animBg="1" autoUpdateAnimBg="0"/>
      <p:bldP spid="361486" grpId="0" animBg="1"/>
      <p:bldP spid="361491" grpId="0" animBg="1" autoUpdateAnimBg="0"/>
      <p:bldP spid="361492" grpId="0" animBg="1"/>
      <p:bldP spid="361490" grpId="0" animBg="1" autoUpdateAnimBg="0"/>
      <p:bldP spid="361495" grpId="0" autoUpdateAnimBg="0"/>
      <p:bldP spid="361498"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a:xfrm>
            <a:off x="457200" y="533400"/>
            <a:ext cx="8229600" cy="706438"/>
          </a:xfrm>
        </p:spPr>
        <p:txBody>
          <a:bodyPr/>
          <a:lstStyle/>
          <a:p>
            <a:r>
              <a:rPr lang="ja-JP" altLang="en-US" sz="3200" smtClean="0">
                <a:latin typeface="メイリオ" pitchFamily="50" charset="-128"/>
              </a:rPr>
              <a:t>まとめ</a:t>
            </a:r>
            <a:br>
              <a:rPr lang="ja-JP" altLang="en-US" sz="3200" smtClean="0">
                <a:latin typeface="メイリオ" pitchFamily="50" charset="-128"/>
              </a:rPr>
            </a:br>
            <a:r>
              <a:rPr lang="en-US" altLang="ja-JP" sz="3200" smtClean="0">
                <a:latin typeface="メイリオ" pitchFamily="50" charset="-128"/>
              </a:rPr>
              <a:t>Hello, world! </a:t>
            </a:r>
            <a:r>
              <a:rPr lang="ja-JP" altLang="en-US" sz="3200" smtClean="0">
                <a:latin typeface="メイリオ" pitchFamily="50" charset="-128"/>
              </a:rPr>
              <a:t>で理解しておきたいこと</a:t>
            </a:r>
            <a:endParaRPr lang="ja-JP" altLang="en-US" sz="3200" smtClean="0"/>
          </a:p>
        </p:txBody>
      </p:sp>
      <p:sp>
        <p:nvSpPr>
          <p:cNvPr id="362499" name="Rectangle 3"/>
          <p:cNvSpPr>
            <a:spLocks noGrp="1" noChangeArrowheads="1"/>
          </p:cNvSpPr>
          <p:nvPr>
            <p:ph type="body" idx="1"/>
          </p:nvPr>
        </p:nvSpPr>
        <p:spPr>
          <a:xfrm>
            <a:off x="1143000" y="1784350"/>
            <a:ext cx="7772400" cy="4159250"/>
          </a:xfrm>
        </p:spPr>
        <p:txBody>
          <a:bodyPr/>
          <a:lstStyle/>
          <a:p>
            <a:pPr>
              <a:spcBef>
                <a:spcPct val="100000"/>
              </a:spcBef>
            </a:pPr>
            <a:r>
              <a:rPr lang="ja-JP" altLang="en-US" sz="4000" b="1" smtClean="0"/>
              <a:t>プログラミング言語の雰囲気</a:t>
            </a:r>
            <a:r>
              <a:rPr lang="ja-JP" altLang="en-US" sz="4000" b="1" smtClean="0">
                <a:latin typeface="メイリオ" pitchFamily="50" charset="-128"/>
                <a:ea typeface="メイリオ" pitchFamily="50" charset="-128"/>
              </a:rPr>
              <a:t>。</a:t>
            </a:r>
          </a:p>
          <a:p>
            <a:pPr>
              <a:spcBef>
                <a:spcPct val="100000"/>
              </a:spcBef>
            </a:pPr>
            <a:r>
              <a:rPr lang="ja-JP" altLang="en-US" sz="4000" b="1" smtClean="0">
                <a:latin typeface="メイリオ" pitchFamily="50" charset="-128"/>
              </a:rPr>
              <a:t>開発環境（</a:t>
            </a:r>
            <a:r>
              <a:rPr lang="en-US" altLang="ja-JP" sz="4000" b="1" smtClean="0">
                <a:latin typeface="メイリオ" pitchFamily="50" charset="-128"/>
              </a:rPr>
              <a:t>IDE）</a:t>
            </a:r>
            <a:r>
              <a:rPr lang="ja-JP" altLang="en-US" sz="4000" b="1" smtClean="0">
                <a:latin typeface="メイリオ" pitchFamily="50" charset="-128"/>
              </a:rPr>
              <a:t>の動作。</a:t>
            </a:r>
            <a:endParaRPr lang="ja-JP" altLang="en-US" sz="4000" b="1" smtClean="0">
              <a:latin typeface="メイリオ" pitchFamily="50" charset="-128"/>
              <a:ea typeface="メイリオ" pitchFamily="50" charset="-128"/>
            </a:endParaRPr>
          </a:p>
          <a:p>
            <a:pPr>
              <a:spcBef>
                <a:spcPct val="100000"/>
              </a:spcBef>
            </a:pPr>
            <a:r>
              <a:rPr lang="ja-JP" altLang="en-US" sz="4000" b="1" smtClean="0">
                <a:latin typeface="メイリオ" pitchFamily="50" charset="-128"/>
                <a:ea typeface="メイリオ" pitchFamily="50" charset="-128"/>
              </a:rPr>
              <a:t>興味と疑問を持つということ。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62499">
                                            <p:txEl>
                                              <p:pRg st="0" end="0"/>
                                            </p:txEl>
                                          </p:spTgt>
                                        </p:tgtEl>
                                        <p:attrNameLst>
                                          <p:attrName>style.visibility</p:attrName>
                                        </p:attrNameLst>
                                      </p:cBhvr>
                                      <p:to>
                                        <p:strVal val="visible"/>
                                      </p:to>
                                    </p:set>
                                    <p:animEffect transition="in" filter="wipe(up)">
                                      <p:cBhvr>
                                        <p:cTn id="7" dur="500"/>
                                        <p:tgtEl>
                                          <p:spTgt spid="3624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62499">
                                            <p:txEl>
                                              <p:pRg st="1" end="1"/>
                                            </p:txEl>
                                          </p:spTgt>
                                        </p:tgtEl>
                                        <p:attrNameLst>
                                          <p:attrName>style.visibility</p:attrName>
                                        </p:attrNameLst>
                                      </p:cBhvr>
                                      <p:to>
                                        <p:strVal val="visible"/>
                                      </p:to>
                                    </p:set>
                                    <p:animEffect transition="in" filter="wipe(up)">
                                      <p:cBhvr>
                                        <p:cTn id="12" dur="500"/>
                                        <p:tgtEl>
                                          <p:spTgt spid="3624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62499">
                                            <p:txEl>
                                              <p:pRg st="2" end="2"/>
                                            </p:txEl>
                                          </p:spTgt>
                                        </p:tgtEl>
                                        <p:attrNameLst>
                                          <p:attrName>style.visibility</p:attrName>
                                        </p:attrNameLst>
                                      </p:cBhvr>
                                      <p:to>
                                        <p:strVal val="visible"/>
                                      </p:to>
                                    </p:set>
                                    <p:animEffect transition="in" filter="wipe(up)">
                                      <p:cBhvr>
                                        <p:cTn id="17" dur="500"/>
                                        <p:tgtEl>
                                          <p:spTgt spid="3624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499"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a:xfrm>
            <a:off x="457200" y="533400"/>
            <a:ext cx="8229600" cy="706438"/>
          </a:xfrm>
        </p:spPr>
        <p:txBody>
          <a:bodyPr/>
          <a:lstStyle/>
          <a:p>
            <a:r>
              <a:rPr lang="ja-JP" altLang="en-US" sz="3200" smtClean="0">
                <a:latin typeface="メイリオ" pitchFamily="50" charset="-128"/>
              </a:rPr>
              <a:t>でも、セッションで</a:t>
            </a:r>
            <a:br>
              <a:rPr lang="ja-JP" altLang="en-US" sz="3200" smtClean="0">
                <a:latin typeface="メイリオ" pitchFamily="50" charset="-128"/>
              </a:rPr>
            </a:br>
            <a:r>
              <a:rPr lang="ja-JP" altLang="en-US" sz="3200" smtClean="0">
                <a:latin typeface="メイリオ" pitchFamily="50" charset="-128"/>
              </a:rPr>
              <a:t>一番いいたかったことは</a:t>
            </a:r>
            <a:endParaRPr lang="ja-JP" altLang="en-US" sz="3200" smtClean="0"/>
          </a:p>
        </p:txBody>
      </p:sp>
      <p:sp>
        <p:nvSpPr>
          <p:cNvPr id="363525" name="Text Box 5"/>
          <p:cNvSpPr txBox="1">
            <a:spLocks noChangeArrowheads="1"/>
          </p:cNvSpPr>
          <p:nvPr/>
        </p:nvSpPr>
        <p:spPr bwMode="auto">
          <a:xfrm>
            <a:off x="1227138" y="2286000"/>
            <a:ext cx="6689725" cy="1555750"/>
          </a:xfrm>
          <a:prstGeom prst="rect">
            <a:avLst/>
          </a:prstGeom>
          <a:noFill/>
          <a:ln w="9525">
            <a:noFill/>
            <a:miter lim="800000"/>
            <a:headEnd/>
            <a:tailEnd/>
          </a:ln>
          <a:effectLst/>
        </p:spPr>
        <p:txBody>
          <a:bodyPr wrap="none">
            <a:spAutoFit/>
          </a:bodyPr>
          <a:lstStyle/>
          <a:p>
            <a:r>
              <a:rPr lang="ja-JP" altLang="en-US" sz="9600"/>
              <a:t>ぽちっとな！</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63525"/>
                                        </p:tgtEl>
                                        <p:attrNameLst>
                                          <p:attrName>style.visibility</p:attrName>
                                        </p:attrNameLst>
                                      </p:cBhvr>
                                      <p:to>
                                        <p:strVal val="visible"/>
                                      </p:to>
                                    </p:set>
                                    <p:animEffect transition="in" filter="wipe(up)">
                                      <p:cBhvr>
                                        <p:cTn id="7" dur="500"/>
                                        <p:tgtEl>
                                          <p:spTgt spid="3635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525"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a:xfrm>
            <a:off x="0" y="1676400"/>
            <a:ext cx="9144000" cy="3276600"/>
          </a:xfrm>
        </p:spPr>
        <p:txBody>
          <a:bodyPr/>
          <a:lstStyle/>
          <a:p>
            <a:r>
              <a:rPr lang="en-US" altLang="ja-JP" sz="4800" smtClean="0">
                <a:latin typeface="メイリオ" pitchFamily="50" charset="-128"/>
              </a:rPr>
              <a:t>Enjoy wonderful world!</a:t>
            </a:r>
            <a:r>
              <a:rPr lang="ja-JP" altLang="en-US" sz="4800" smtClean="0">
                <a:latin typeface="メイリオ" pitchFamily="50" charset="-128"/>
              </a:rPr>
              <a:t/>
            </a:r>
            <a:br>
              <a:rPr lang="ja-JP" altLang="en-US" sz="4800" smtClean="0">
                <a:latin typeface="メイリオ" pitchFamily="50" charset="-128"/>
              </a:rPr>
            </a:br>
            <a:r>
              <a:rPr lang="ja-JP" altLang="en-US" sz="4800" smtClean="0">
                <a:latin typeface="メイリオ" pitchFamily="50" charset="-128"/>
              </a:rPr>
              <a:t>＆</a:t>
            </a:r>
            <a:br>
              <a:rPr lang="ja-JP" altLang="en-US" sz="4800" smtClean="0">
                <a:latin typeface="メイリオ" pitchFamily="50" charset="-128"/>
              </a:rPr>
            </a:br>
            <a:r>
              <a:rPr lang="en-US" altLang="ja-JP" sz="4800" smtClean="0">
                <a:latin typeface="メイリオ" pitchFamily="50" charset="-128"/>
              </a:rPr>
              <a:t>Thank you very much</a:t>
            </a:r>
            <a:br>
              <a:rPr lang="en-US" altLang="ja-JP" sz="4800" smtClean="0">
                <a:latin typeface="メイリオ" pitchFamily="50" charset="-128"/>
              </a:rPr>
            </a:br>
            <a:r>
              <a:rPr lang="en-US" altLang="ja-JP" sz="4800" smtClean="0">
                <a:latin typeface="メイリオ" pitchFamily="50" charset="-128"/>
              </a:rPr>
              <a:t>for kind attention.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a:xfrm>
            <a:off x="457200" y="533400"/>
            <a:ext cx="8229600" cy="706438"/>
          </a:xfrm>
        </p:spPr>
        <p:txBody>
          <a:bodyPr/>
          <a:lstStyle/>
          <a:p>
            <a:r>
              <a:rPr lang="ja-JP" altLang="en-US" sz="3200" smtClean="0"/>
              <a:t>セッションについて</a:t>
            </a:r>
          </a:p>
        </p:txBody>
      </p:sp>
      <p:sp>
        <p:nvSpPr>
          <p:cNvPr id="264195" name="Rectangle 3"/>
          <p:cNvSpPr>
            <a:spLocks noGrp="1" noChangeArrowheads="1"/>
          </p:cNvSpPr>
          <p:nvPr>
            <p:ph type="body" idx="1"/>
          </p:nvPr>
        </p:nvSpPr>
        <p:spPr>
          <a:xfrm>
            <a:off x="1143000" y="1784350"/>
            <a:ext cx="7239000" cy="4540250"/>
          </a:xfrm>
        </p:spPr>
        <p:txBody>
          <a:bodyPr/>
          <a:lstStyle/>
          <a:p>
            <a:pPr>
              <a:spcBef>
                <a:spcPct val="50000"/>
              </a:spcBef>
            </a:pPr>
            <a:r>
              <a:rPr lang="en-US" altLang="ja-JP" sz="3600" smtClean="0">
                <a:latin typeface="メイリオ" pitchFamily="50" charset="-128"/>
                <a:ea typeface="メイリオ" pitchFamily="50" charset="-128"/>
              </a:rPr>
              <a:t>Hello, </a:t>
            </a:r>
            <a:r>
              <a:rPr lang="en-US" altLang="ja-JP" sz="3600" smtClean="0">
                <a:ea typeface="メイリオ" pitchFamily="50" charset="-128"/>
              </a:rPr>
              <a:t>“</a:t>
            </a:r>
            <a:r>
              <a:rPr lang="en-US" altLang="ja-JP" sz="3600" smtClean="0">
                <a:latin typeface="メイリオ" pitchFamily="50" charset="-128"/>
                <a:ea typeface="メイリオ" pitchFamily="50" charset="-128"/>
              </a:rPr>
              <a:t>Hello, world!</a:t>
            </a:r>
            <a:r>
              <a:rPr lang="en-US" altLang="ja-JP" sz="3600" smtClean="0">
                <a:ea typeface="メイリオ" pitchFamily="50" charset="-128"/>
              </a:rPr>
              <a:t>”</a:t>
            </a:r>
            <a:r>
              <a:rPr lang="en-US" altLang="ja-JP" sz="3600" smtClean="0">
                <a:latin typeface="メイリオ" pitchFamily="50" charset="-128"/>
                <a:ea typeface="メイリオ" pitchFamily="50" charset="-128"/>
              </a:rPr>
              <a:t> world! </a:t>
            </a:r>
          </a:p>
          <a:p>
            <a:pPr>
              <a:spcBef>
                <a:spcPct val="50000"/>
              </a:spcBef>
            </a:pPr>
            <a:r>
              <a:rPr lang="en-US" altLang="ja-JP" sz="3600" smtClean="0">
                <a:latin typeface="メイリオ" pitchFamily="50" charset="-128"/>
                <a:ea typeface="メイリオ" pitchFamily="50" charset="-128"/>
              </a:rPr>
              <a:t>２</a:t>
            </a:r>
            <a:r>
              <a:rPr lang="ja-JP" altLang="en-US" sz="3600" smtClean="0">
                <a:latin typeface="メイリオ" pitchFamily="50" charset="-128"/>
                <a:ea typeface="メイリオ" pitchFamily="50" charset="-128"/>
              </a:rPr>
              <a:t>くまー。</a:t>
            </a:r>
          </a:p>
          <a:p>
            <a:pPr>
              <a:spcBef>
                <a:spcPct val="50000"/>
              </a:spcBef>
            </a:pPr>
            <a:r>
              <a:rPr lang="ja-JP" altLang="en-US" sz="3600" smtClean="0">
                <a:latin typeface="メイリオ" pitchFamily="50" charset="-128"/>
                <a:ea typeface="メイリオ" pitchFamily="50" charset="-128"/>
              </a:rPr>
              <a:t>半分は </a:t>
            </a:r>
            <a:r>
              <a:rPr lang="ja-JP" altLang="en-US" sz="3600" b="1" smtClean="0">
                <a:ea typeface="メイリオ" pitchFamily="50" charset="-128"/>
              </a:rPr>
              <a:t>‘</a:t>
            </a:r>
            <a:r>
              <a:rPr lang="ja-JP" altLang="en-US" sz="3600" b="1" smtClean="0">
                <a:latin typeface="メイリオ" pitchFamily="50" charset="-128"/>
                <a:ea typeface="メイリオ" pitchFamily="50" charset="-128"/>
              </a:rPr>
              <a:t>やさしさ</a:t>
            </a:r>
            <a:r>
              <a:rPr lang="ja-JP" altLang="en-US" sz="3600" b="1" smtClean="0">
                <a:ea typeface="メイリオ" pitchFamily="50" charset="-128"/>
              </a:rPr>
              <a:t>’</a:t>
            </a:r>
            <a:r>
              <a:rPr lang="ja-JP" altLang="en-US" sz="3600" smtClean="0">
                <a:latin typeface="メイリオ" pitchFamily="50" charset="-128"/>
                <a:ea typeface="メイリオ" pitchFamily="50" charset="-128"/>
              </a:rPr>
              <a:t> でできています。</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64195">
                                            <p:txEl>
                                              <p:pRg st="0" end="0"/>
                                            </p:txEl>
                                          </p:spTgt>
                                        </p:tgtEl>
                                        <p:attrNameLst>
                                          <p:attrName>style.visibility</p:attrName>
                                        </p:attrNameLst>
                                      </p:cBhvr>
                                      <p:to>
                                        <p:strVal val="visible"/>
                                      </p:to>
                                    </p:set>
                                    <p:animEffect transition="in" filter="wipe(up)">
                                      <p:cBhvr>
                                        <p:cTn id="7" dur="500"/>
                                        <p:tgtEl>
                                          <p:spTgt spid="264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64195">
                                            <p:txEl>
                                              <p:pRg st="1" end="1"/>
                                            </p:txEl>
                                          </p:spTgt>
                                        </p:tgtEl>
                                        <p:attrNameLst>
                                          <p:attrName>style.visibility</p:attrName>
                                        </p:attrNameLst>
                                      </p:cBhvr>
                                      <p:to>
                                        <p:strVal val="visible"/>
                                      </p:to>
                                    </p:set>
                                    <p:animEffect transition="in" filter="wipe(up)">
                                      <p:cBhvr>
                                        <p:cTn id="12" dur="500"/>
                                        <p:tgtEl>
                                          <p:spTgt spid="2641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64195">
                                            <p:txEl>
                                              <p:pRg st="2" end="2"/>
                                            </p:txEl>
                                          </p:spTgt>
                                        </p:tgtEl>
                                        <p:attrNameLst>
                                          <p:attrName>style.visibility</p:attrName>
                                        </p:attrNameLst>
                                      </p:cBhvr>
                                      <p:to>
                                        <p:strVal val="visible"/>
                                      </p:to>
                                    </p:set>
                                    <p:animEffect transition="in" filter="wipe(up)">
                                      <p:cBhvr>
                                        <p:cTn id="17" dur="500"/>
                                        <p:tgtEl>
                                          <p:spTgt spid="2641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5"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2258" name="Rectangle 2"/>
          <p:cNvSpPr>
            <a:spLocks noGrp="1" noChangeArrowheads="1"/>
          </p:cNvSpPr>
          <p:nvPr>
            <p:ph type="title"/>
          </p:nvPr>
        </p:nvSpPr>
        <p:spPr>
          <a:xfrm>
            <a:off x="457200" y="533400"/>
            <a:ext cx="8229600" cy="706438"/>
          </a:xfrm>
        </p:spPr>
        <p:txBody>
          <a:bodyPr/>
          <a:lstStyle/>
          <a:p>
            <a:r>
              <a:rPr lang="ja-JP" altLang="en-US" sz="3200" smtClean="0"/>
              <a:t>簡単に言うと･･･</a:t>
            </a:r>
          </a:p>
        </p:txBody>
      </p:sp>
      <p:sp>
        <p:nvSpPr>
          <p:cNvPr id="352259" name="Rectangle 3"/>
          <p:cNvSpPr>
            <a:spLocks noGrp="1" noChangeArrowheads="1"/>
          </p:cNvSpPr>
          <p:nvPr>
            <p:ph type="body" idx="1"/>
          </p:nvPr>
        </p:nvSpPr>
        <p:spPr>
          <a:xfrm>
            <a:off x="1143000" y="1784350"/>
            <a:ext cx="7543800" cy="4159250"/>
          </a:xfrm>
        </p:spPr>
        <p:txBody>
          <a:bodyPr/>
          <a:lstStyle/>
          <a:p>
            <a:r>
              <a:rPr lang="ja-JP" altLang="en-US" sz="3600" smtClean="0">
                <a:ea typeface="メイリオ" pitchFamily="50" charset="-128"/>
              </a:rPr>
              <a:t>ゆとり世代の</a:t>
            </a:r>
            <a:br>
              <a:rPr lang="ja-JP" altLang="en-US" sz="3600" smtClean="0">
                <a:ea typeface="メイリオ" pitchFamily="50" charset="-128"/>
              </a:rPr>
            </a:br>
            <a:r>
              <a:rPr lang="ja-JP" altLang="en-US" sz="3600" smtClean="0">
                <a:ea typeface="メイリオ" pitchFamily="50" charset="-128"/>
              </a:rPr>
              <a:t>ゆとり世代による</a:t>
            </a:r>
            <a:br>
              <a:rPr lang="ja-JP" altLang="en-US" sz="3600" smtClean="0">
                <a:ea typeface="メイリオ" pitchFamily="50" charset="-128"/>
              </a:rPr>
            </a:br>
            <a:r>
              <a:rPr lang="ja-JP" altLang="en-US" sz="3600" smtClean="0">
                <a:ea typeface="メイリオ" pitchFamily="50" charset="-128"/>
              </a:rPr>
              <a:t>ゆとり世代のためのセッション！</a:t>
            </a:r>
          </a:p>
          <a:p>
            <a:pPr>
              <a:spcBef>
                <a:spcPct val="50000"/>
              </a:spcBef>
            </a:pPr>
            <a:r>
              <a:rPr lang="ja-JP" altLang="en-US" sz="3600" smtClean="0">
                <a:ea typeface="メイリオ" pitchFamily="50" charset="-128"/>
              </a:rPr>
              <a:t>プログラミング初心者な方と</a:t>
            </a:r>
            <a:br>
              <a:rPr lang="ja-JP" altLang="en-US" sz="3600" smtClean="0">
                <a:ea typeface="メイリオ" pitchFamily="50" charset="-128"/>
              </a:rPr>
            </a:br>
            <a:r>
              <a:rPr lang="ja-JP" altLang="en-US" sz="3600" smtClean="0">
                <a:ea typeface="メイリオ" pitchFamily="50" charset="-128"/>
              </a:rPr>
              <a:t>初心者に色々教えてあげなくちゃな方向け。</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52259">
                                            <p:txEl>
                                              <p:pRg st="0" end="0"/>
                                            </p:txEl>
                                          </p:spTgt>
                                        </p:tgtEl>
                                        <p:attrNameLst>
                                          <p:attrName>style.visibility</p:attrName>
                                        </p:attrNameLst>
                                      </p:cBhvr>
                                      <p:to>
                                        <p:strVal val="visible"/>
                                      </p:to>
                                    </p:set>
                                    <p:animEffect transition="in" filter="wipe(up)">
                                      <p:cBhvr>
                                        <p:cTn id="7" dur="500"/>
                                        <p:tgtEl>
                                          <p:spTgt spid="3522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52259">
                                            <p:txEl>
                                              <p:pRg st="1" end="1"/>
                                            </p:txEl>
                                          </p:spTgt>
                                        </p:tgtEl>
                                        <p:attrNameLst>
                                          <p:attrName>style.visibility</p:attrName>
                                        </p:attrNameLst>
                                      </p:cBhvr>
                                      <p:to>
                                        <p:strVal val="visible"/>
                                      </p:to>
                                    </p:set>
                                    <p:animEffect transition="in" filter="wipe(up)">
                                      <p:cBhvr>
                                        <p:cTn id="12" dur="500"/>
                                        <p:tgtEl>
                                          <p:spTgt spid="3522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59"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a:xfrm>
            <a:off x="457200" y="533400"/>
            <a:ext cx="8229600" cy="706438"/>
          </a:xfrm>
        </p:spPr>
        <p:txBody>
          <a:bodyPr/>
          <a:lstStyle/>
          <a:p>
            <a:r>
              <a:rPr lang="en-US" altLang="ja-JP" sz="3200" smtClean="0">
                <a:latin typeface="メイリオ" pitchFamily="50" charset="-128"/>
              </a:rPr>
              <a:t>Hello, world! </a:t>
            </a:r>
            <a:r>
              <a:rPr lang="ja-JP" altLang="en-US" sz="3200" smtClean="0">
                <a:latin typeface="メイリオ" pitchFamily="50" charset="-128"/>
              </a:rPr>
              <a:t>って？</a:t>
            </a:r>
          </a:p>
        </p:txBody>
      </p:sp>
      <p:sp>
        <p:nvSpPr>
          <p:cNvPr id="265219" name="Rectangle 3"/>
          <p:cNvSpPr>
            <a:spLocks noGrp="1" noChangeArrowheads="1"/>
          </p:cNvSpPr>
          <p:nvPr>
            <p:ph type="body" idx="1"/>
          </p:nvPr>
        </p:nvSpPr>
        <p:spPr>
          <a:xfrm>
            <a:off x="1143000" y="1784350"/>
            <a:ext cx="7239000" cy="4540250"/>
          </a:xfrm>
        </p:spPr>
        <p:txBody>
          <a:bodyPr/>
          <a:lstStyle/>
          <a:p>
            <a:pPr>
              <a:spcBef>
                <a:spcPct val="100000"/>
              </a:spcBef>
            </a:pPr>
            <a:r>
              <a:rPr lang="ja-JP" altLang="en-US" sz="3600" smtClean="0">
                <a:latin typeface="メイリオ" pitchFamily="50" charset="-128"/>
                <a:ea typeface="メイリオ" pitchFamily="50" charset="-128"/>
              </a:rPr>
              <a:t>新しくプログラミング言語を習得する際に</a:t>
            </a:r>
            <a:r>
              <a:rPr lang="ja-JP" altLang="en-US" sz="3600" b="1" smtClean="0">
                <a:latin typeface="メイリオ" pitchFamily="50" charset="-128"/>
                <a:ea typeface="メイリオ" pitchFamily="50" charset="-128"/>
              </a:rPr>
              <a:t>最初に作る</a:t>
            </a:r>
            <a:r>
              <a:rPr lang="ja-JP" altLang="en-US" sz="3600" smtClean="0">
                <a:latin typeface="メイリオ" pitchFamily="50" charset="-128"/>
                <a:ea typeface="メイリオ" pitchFamily="50" charset="-128"/>
              </a:rPr>
              <a:t>プログラム。</a:t>
            </a:r>
          </a:p>
          <a:p>
            <a:pPr>
              <a:spcBef>
                <a:spcPct val="100000"/>
              </a:spcBef>
            </a:pPr>
            <a:r>
              <a:rPr lang="ja-JP" altLang="en-US" sz="3600" smtClean="0">
                <a:latin typeface="メイリオ" pitchFamily="50" charset="-128"/>
                <a:ea typeface="メイリオ" pitchFamily="50" charset="-128"/>
              </a:rPr>
              <a:t>画面上（標準出力）に </a:t>
            </a:r>
            <a:r>
              <a:rPr lang="ja-JP" altLang="en-US" sz="3600" smtClean="0">
                <a:ea typeface="メイリオ" pitchFamily="50" charset="-128"/>
              </a:rPr>
              <a:t>“</a:t>
            </a:r>
            <a:r>
              <a:rPr lang="en-US" altLang="ja-JP" sz="3600" smtClean="0">
                <a:latin typeface="メイリオ" pitchFamily="50" charset="-128"/>
                <a:ea typeface="メイリオ" pitchFamily="50" charset="-128"/>
              </a:rPr>
              <a:t>Hello, world!</a:t>
            </a:r>
            <a:r>
              <a:rPr lang="en-US" altLang="ja-JP" sz="3600" smtClean="0">
                <a:ea typeface="メイリオ" pitchFamily="50" charset="-128"/>
              </a:rPr>
              <a:t>”</a:t>
            </a:r>
            <a:r>
              <a:rPr lang="en-US" altLang="ja-JP" sz="3600" smtClean="0">
                <a:latin typeface="メイリオ" pitchFamily="50" charset="-128"/>
                <a:ea typeface="メイリオ" pitchFamily="50" charset="-128"/>
              </a:rPr>
              <a:t> </a:t>
            </a:r>
            <a:r>
              <a:rPr lang="ja-JP" altLang="en-US" sz="3600" smtClean="0">
                <a:latin typeface="メイリオ" pitchFamily="50" charset="-128"/>
                <a:ea typeface="メイリオ" pitchFamily="50" charset="-128"/>
              </a:rPr>
              <a:t>を表示するだけの</a:t>
            </a:r>
            <a:br>
              <a:rPr lang="ja-JP" altLang="en-US" sz="3600" smtClean="0">
                <a:latin typeface="メイリオ" pitchFamily="50" charset="-128"/>
                <a:ea typeface="メイリオ" pitchFamily="50" charset="-128"/>
              </a:rPr>
            </a:br>
            <a:r>
              <a:rPr lang="ja-JP" altLang="en-US" sz="3600" b="1" smtClean="0">
                <a:latin typeface="メイリオ" pitchFamily="50" charset="-128"/>
                <a:ea typeface="メイリオ" pitchFamily="50" charset="-128"/>
              </a:rPr>
              <a:t>単純な</a:t>
            </a:r>
            <a:r>
              <a:rPr lang="ja-JP" altLang="en-US" sz="3600" smtClean="0">
                <a:latin typeface="メイリオ" pitchFamily="50" charset="-128"/>
                <a:ea typeface="メイリオ" pitchFamily="50" charset="-128"/>
              </a:rPr>
              <a:t>プログラム。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65219">
                                            <p:txEl>
                                              <p:pRg st="0" end="0"/>
                                            </p:txEl>
                                          </p:spTgt>
                                        </p:tgtEl>
                                        <p:attrNameLst>
                                          <p:attrName>style.visibility</p:attrName>
                                        </p:attrNameLst>
                                      </p:cBhvr>
                                      <p:to>
                                        <p:strVal val="visible"/>
                                      </p:to>
                                    </p:set>
                                    <p:animEffect transition="in" filter="wipe(up)">
                                      <p:cBhvr>
                                        <p:cTn id="7" dur="500"/>
                                        <p:tgtEl>
                                          <p:spTgt spid="265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65219">
                                            <p:txEl>
                                              <p:pRg st="1" end="1"/>
                                            </p:txEl>
                                          </p:spTgt>
                                        </p:tgtEl>
                                        <p:attrNameLst>
                                          <p:attrName>style.visibility</p:attrName>
                                        </p:attrNameLst>
                                      </p:cBhvr>
                                      <p:to>
                                        <p:strVal val="visible"/>
                                      </p:to>
                                    </p:set>
                                    <p:animEffect transition="in" filter="wipe(up)">
                                      <p:cBhvr>
                                        <p:cTn id="12" dur="500"/>
                                        <p:tgtEl>
                                          <p:spTgt spid="2652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19"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a:xfrm>
            <a:off x="457200" y="533400"/>
            <a:ext cx="8229600" cy="706438"/>
          </a:xfrm>
        </p:spPr>
        <p:txBody>
          <a:bodyPr/>
          <a:lstStyle/>
          <a:p>
            <a:r>
              <a:rPr lang="en-US" altLang="ja-JP" sz="3200" smtClean="0">
                <a:latin typeface="メイリオ" pitchFamily="50" charset="-128"/>
              </a:rPr>
              <a:t>Hello, world! </a:t>
            </a:r>
            <a:r>
              <a:rPr lang="ja-JP" altLang="en-US" sz="3200" smtClean="0">
                <a:latin typeface="メイリオ" pitchFamily="50" charset="-128"/>
              </a:rPr>
              <a:t>をとりまく環境。</a:t>
            </a:r>
            <a:endParaRPr lang="ja-JP" altLang="en-US" sz="2800" smtClean="0">
              <a:latin typeface="メイリオ" pitchFamily="50" charset="-128"/>
            </a:endParaRPr>
          </a:p>
        </p:txBody>
      </p:sp>
      <p:sp>
        <p:nvSpPr>
          <p:cNvPr id="342019" name="AutoShape 3"/>
          <p:cNvSpPr>
            <a:spLocks noChangeArrowheads="1"/>
          </p:cNvSpPr>
          <p:nvPr/>
        </p:nvSpPr>
        <p:spPr bwMode="auto">
          <a:xfrm>
            <a:off x="1219200" y="2171700"/>
            <a:ext cx="3124200" cy="2514600"/>
          </a:xfrm>
          <a:prstGeom prst="cube">
            <a:avLst>
              <a:gd name="adj" fmla="val 25000"/>
            </a:avLst>
          </a:prstGeom>
          <a:solidFill>
            <a:schemeClr val="bg1"/>
          </a:solidFill>
          <a:ln w="9525">
            <a:solidFill>
              <a:schemeClr val="tx1"/>
            </a:solidFill>
            <a:miter lim="800000"/>
            <a:headEnd/>
            <a:tailEnd/>
          </a:ln>
          <a:effectLst/>
        </p:spPr>
        <p:txBody>
          <a:bodyPr wrap="none" anchor="ctr"/>
          <a:lstStyle/>
          <a:p>
            <a:r>
              <a:rPr lang="en-US" altLang="ja-JP" sz="2000"/>
              <a:t>IDE（</a:t>
            </a:r>
            <a:r>
              <a:rPr lang="ja-JP" altLang="en-US" sz="2000"/>
              <a:t>統合開発環境</a:t>
            </a:r>
            <a:r>
              <a:rPr lang="en-US" altLang="ja-JP" sz="2000"/>
              <a:t>）</a:t>
            </a:r>
          </a:p>
        </p:txBody>
      </p:sp>
      <p:sp>
        <p:nvSpPr>
          <p:cNvPr id="342020" name="AutoShape 4"/>
          <p:cNvSpPr>
            <a:spLocks noChangeArrowheads="1"/>
          </p:cNvSpPr>
          <p:nvPr/>
        </p:nvSpPr>
        <p:spPr bwMode="auto">
          <a:xfrm>
            <a:off x="5410200" y="2552700"/>
            <a:ext cx="2438400" cy="1752600"/>
          </a:xfrm>
          <a:prstGeom prst="foldedCorner">
            <a:avLst>
              <a:gd name="adj" fmla="val 12500"/>
            </a:avLst>
          </a:prstGeom>
          <a:solidFill>
            <a:schemeClr val="bg1"/>
          </a:solidFill>
          <a:ln w="9525">
            <a:solidFill>
              <a:schemeClr val="tx1"/>
            </a:solidFill>
            <a:round/>
            <a:headEnd/>
            <a:tailEnd/>
          </a:ln>
          <a:effectLst/>
        </p:spPr>
        <p:txBody>
          <a:bodyPr wrap="none" anchor="ctr"/>
          <a:lstStyle/>
          <a:p>
            <a:r>
              <a:rPr lang="ja-JP" altLang="en-US" sz="2000"/>
              <a:t>入門書・入門サイト</a:t>
            </a:r>
            <a:br>
              <a:rPr lang="ja-JP" altLang="en-US" sz="2000"/>
            </a:br>
            <a:r>
              <a:rPr lang="ja-JP" altLang="en-US" sz="2000"/>
              <a:t>など</a:t>
            </a:r>
            <a:endParaRPr lang="en-US" altLang="ja-JP" sz="2000"/>
          </a:p>
        </p:txBody>
      </p:sp>
      <p:sp>
        <p:nvSpPr>
          <p:cNvPr id="342021" name="AutoShape 5"/>
          <p:cNvSpPr>
            <a:spLocks noChangeArrowheads="1"/>
          </p:cNvSpPr>
          <p:nvPr/>
        </p:nvSpPr>
        <p:spPr bwMode="auto">
          <a:xfrm>
            <a:off x="838200" y="1828800"/>
            <a:ext cx="7467600" cy="3200400"/>
          </a:xfrm>
          <a:prstGeom prst="roundRect">
            <a:avLst>
              <a:gd name="adj" fmla="val 16667"/>
            </a:avLst>
          </a:prstGeom>
          <a:solidFill>
            <a:schemeClr val="bg1">
              <a:alpha val="50000"/>
            </a:schemeClr>
          </a:solidFill>
          <a:ln w="9525">
            <a:solidFill>
              <a:schemeClr val="tx1"/>
            </a:solidFill>
            <a:round/>
            <a:headEnd/>
            <a:tailEnd/>
          </a:ln>
          <a:effectLst/>
        </p:spPr>
        <p:txBody>
          <a:bodyPr wrap="none" anchor="ctr"/>
          <a:lstStyle/>
          <a:p>
            <a:pPr eaLnBrk="0" hangingPunct="0">
              <a:spcBef>
                <a:spcPct val="100000"/>
              </a:spcBef>
            </a:pPr>
            <a:r>
              <a:rPr lang="en-US" altLang="ja-JP" sz="2800" b="1">
                <a:latin typeface="メイリオ" pitchFamily="50" charset="-128"/>
                <a:ea typeface="メイリオ" pitchFamily="50" charset="-128"/>
              </a:rPr>
              <a:t>Hello, </a:t>
            </a:r>
            <a:r>
              <a:rPr lang="ja-JP" altLang="en-US" sz="2800" b="1">
                <a:latin typeface="メイリオ" pitchFamily="50" charset="-128"/>
                <a:ea typeface="メイリオ" pitchFamily="50" charset="-128"/>
              </a:rPr>
              <a:t>なんだかよくわかんない </a:t>
            </a:r>
            <a:r>
              <a:rPr lang="en-US" altLang="ja-JP" sz="2800" b="1">
                <a:latin typeface="メイリオ" pitchFamily="50" charset="-128"/>
                <a:ea typeface="メイリオ" pitchFamily="50" charset="-128"/>
              </a:rPr>
              <a:t>world!</a:t>
            </a:r>
            <a:endParaRPr lang="ja-JP" altLang="en-US" sz="2800" b="1">
              <a:latin typeface="メイリオ" pitchFamily="50" charset="-128"/>
              <a:ea typeface="メイリオ"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42019"/>
                                        </p:tgtEl>
                                        <p:attrNameLst>
                                          <p:attrName>style.visibility</p:attrName>
                                        </p:attrNameLst>
                                      </p:cBhvr>
                                      <p:to>
                                        <p:strVal val="visible"/>
                                      </p:to>
                                    </p:set>
                                    <p:animEffect transition="in" filter="wipe(up)">
                                      <p:cBhvr>
                                        <p:cTn id="7" dur="500"/>
                                        <p:tgtEl>
                                          <p:spTgt spid="34201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42020"/>
                                        </p:tgtEl>
                                        <p:attrNameLst>
                                          <p:attrName>style.visibility</p:attrName>
                                        </p:attrNameLst>
                                      </p:cBhvr>
                                      <p:to>
                                        <p:strVal val="visible"/>
                                      </p:to>
                                    </p:set>
                                    <p:animEffect transition="in" filter="wipe(up)">
                                      <p:cBhvr>
                                        <p:cTn id="11" dur="500"/>
                                        <p:tgtEl>
                                          <p:spTgt spid="34202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342021"/>
                                        </p:tgtEl>
                                        <p:attrNameLst>
                                          <p:attrName>style.visibility</p:attrName>
                                        </p:attrNameLst>
                                      </p:cBhvr>
                                      <p:to>
                                        <p:strVal val="visible"/>
                                      </p:to>
                                    </p:set>
                                    <p:animEffect transition="in" filter="wipe(up)">
                                      <p:cBhvr>
                                        <p:cTn id="16" dur="500"/>
                                        <p:tgtEl>
                                          <p:spTgt spid="3420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19" grpId="0" animBg="1" autoUpdateAnimBg="0"/>
      <p:bldP spid="342020" grpId="0" animBg="1" autoUpdateAnimBg="0"/>
      <p:bldP spid="342021"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a:xfrm>
            <a:off x="457200" y="533400"/>
            <a:ext cx="8229600" cy="706438"/>
          </a:xfrm>
        </p:spPr>
        <p:txBody>
          <a:bodyPr/>
          <a:lstStyle/>
          <a:p>
            <a:r>
              <a:rPr lang="ja-JP" altLang="en-US" sz="2800" smtClean="0">
                <a:latin typeface="メイリオ" pitchFamily="50" charset="-128"/>
              </a:rPr>
              <a:t>プログラミング言語を習得するんですよね？</a:t>
            </a:r>
            <a:endParaRPr lang="ja-JP" altLang="en-US" sz="3200" smtClean="0">
              <a:latin typeface="メイリオ" pitchFamily="50" charset="-128"/>
            </a:endParaRPr>
          </a:p>
        </p:txBody>
      </p:sp>
      <p:sp>
        <p:nvSpPr>
          <p:cNvPr id="346115" name="Rectangle 3"/>
          <p:cNvSpPr>
            <a:spLocks noGrp="1" noChangeArrowheads="1"/>
          </p:cNvSpPr>
          <p:nvPr>
            <p:ph type="body" idx="1"/>
          </p:nvPr>
        </p:nvSpPr>
        <p:spPr>
          <a:xfrm>
            <a:off x="1143000" y="1784350"/>
            <a:ext cx="7162800" cy="4540250"/>
          </a:xfrm>
        </p:spPr>
        <p:txBody>
          <a:bodyPr/>
          <a:lstStyle/>
          <a:p>
            <a:pPr>
              <a:spcBef>
                <a:spcPct val="50000"/>
              </a:spcBef>
            </a:pPr>
            <a:r>
              <a:rPr lang="en-US" altLang="ja-JP" sz="3600" smtClean="0">
                <a:latin typeface="メイリオ" pitchFamily="50" charset="-128"/>
                <a:ea typeface="メイリオ" pitchFamily="50" charset="-128"/>
              </a:rPr>
              <a:t>Hello, world! </a:t>
            </a:r>
            <a:r>
              <a:rPr lang="ja-JP" altLang="en-US" sz="3600" smtClean="0">
                <a:latin typeface="メイリオ" pitchFamily="50" charset="-128"/>
                <a:ea typeface="メイリオ" pitchFamily="50" charset="-128"/>
              </a:rPr>
              <a:t>も立派なプログラム。</a:t>
            </a:r>
          </a:p>
          <a:p>
            <a:pPr>
              <a:spcBef>
                <a:spcPct val="30000"/>
              </a:spcBef>
            </a:pPr>
            <a:r>
              <a:rPr lang="en-US" altLang="ja-JP" sz="3600" smtClean="0">
                <a:latin typeface="メイリオ" pitchFamily="50" charset="-128"/>
                <a:ea typeface="メイリオ" pitchFamily="50" charset="-128"/>
              </a:rPr>
              <a:t>Hello, world! </a:t>
            </a:r>
            <a:r>
              <a:rPr lang="ja-JP" altLang="en-US" sz="3600" smtClean="0">
                <a:latin typeface="メイリオ" pitchFamily="50" charset="-128"/>
                <a:ea typeface="メイリオ" pitchFamily="50" charset="-128"/>
              </a:rPr>
              <a:t>が動くしくみはプログラミング言語が動くしくみ。</a:t>
            </a:r>
          </a:p>
          <a:p>
            <a:pPr>
              <a:spcBef>
                <a:spcPct val="50000"/>
              </a:spcBef>
            </a:pPr>
            <a:r>
              <a:rPr lang="en-US" altLang="ja-JP" sz="3600" smtClean="0">
                <a:latin typeface="メイリオ" pitchFamily="50" charset="-128"/>
                <a:ea typeface="メイリオ" pitchFamily="50" charset="-128"/>
              </a:rPr>
              <a:t>Hello, world! </a:t>
            </a:r>
            <a:r>
              <a:rPr lang="ja-JP" altLang="en-US" sz="3600" smtClean="0">
                <a:latin typeface="メイリオ" pitchFamily="50" charset="-128"/>
                <a:ea typeface="メイリオ" pitchFamily="50" charset="-128"/>
              </a:rPr>
              <a:t>をちゃんと理解しておこう！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46115">
                                            <p:txEl>
                                              <p:pRg st="0" end="0"/>
                                            </p:txEl>
                                          </p:spTgt>
                                        </p:tgtEl>
                                        <p:attrNameLst>
                                          <p:attrName>style.visibility</p:attrName>
                                        </p:attrNameLst>
                                      </p:cBhvr>
                                      <p:to>
                                        <p:strVal val="visible"/>
                                      </p:to>
                                    </p:set>
                                    <p:animEffect transition="in" filter="wipe(up)">
                                      <p:cBhvr>
                                        <p:cTn id="7" dur="500"/>
                                        <p:tgtEl>
                                          <p:spTgt spid="3461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46115">
                                            <p:txEl>
                                              <p:pRg st="1" end="1"/>
                                            </p:txEl>
                                          </p:spTgt>
                                        </p:tgtEl>
                                        <p:attrNameLst>
                                          <p:attrName>style.visibility</p:attrName>
                                        </p:attrNameLst>
                                      </p:cBhvr>
                                      <p:to>
                                        <p:strVal val="visible"/>
                                      </p:to>
                                    </p:set>
                                    <p:animEffect transition="in" filter="wipe(up)">
                                      <p:cBhvr>
                                        <p:cTn id="12" dur="500"/>
                                        <p:tgtEl>
                                          <p:spTgt spid="3461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46115">
                                            <p:txEl>
                                              <p:pRg st="2" end="2"/>
                                            </p:txEl>
                                          </p:spTgt>
                                        </p:tgtEl>
                                        <p:attrNameLst>
                                          <p:attrName>style.visibility</p:attrName>
                                        </p:attrNameLst>
                                      </p:cBhvr>
                                      <p:to>
                                        <p:strVal val="visible"/>
                                      </p:to>
                                    </p:set>
                                    <p:animEffect transition="in" filter="wipe(up)">
                                      <p:cBhvr>
                                        <p:cTn id="17" dur="500"/>
                                        <p:tgtEl>
                                          <p:spTgt spid="3461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15"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a:xfrm>
            <a:off x="457200" y="533400"/>
            <a:ext cx="8229600" cy="706438"/>
          </a:xfrm>
        </p:spPr>
        <p:txBody>
          <a:bodyPr/>
          <a:lstStyle/>
          <a:p>
            <a:r>
              <a:rPr lang="en-US" altLang="ja-JP" sz="3200" smtClean="0">
                <a:latin typeface="メイリオ" pitchFamily="50" charset="-128"/>
              </a:rPr>
              <a:t>Hello, world! </a:t>
            </a:r>
            <a:r>
              <a:rPr lang="ja-JP" altLang="en-US" sz="3200" smtClean="0">
                <a:latin typeface="メイリオ" pitchFamily="50" charset="-128"/>
              </a:rPr>
              <a:t>と</a:t>
            </a:r>
            <a:r>
              <a:rPr lang="ja-JP" altLang="en-US" sz="3200" smtClean="0"/>
              <a:t>プログラミング言語</a:t>
            </a:r>
          </a:p>
        </p:txBody>
      </p:sp>
      <p:sp>
        <p:nvSpPr>
          <p:cNvPr id="349187" name="Rectangle 3"/>
          <p:cNvSpPr>
            <a:spLocks noGrp="1" noChangeArrowheads="1"/>
          </p:cNvSpPr>
          <p:nvPr>
            <p:ph type="body" idx="1"/>
          </p:nvPr>
        </p:nvSpPr>
        <p:spPr>
          <a:xfrm>
            <a:off x="1143000" y="1784350"/>
            <a:ext cx="6858000" cy="4159250"/>
          </a:xfrm>
        </p:spPr>
        <p:txBody>
          <a:bodyPr/>
          <a:lstStyle/>
          <a:p>
            <a:r>
              <a:rPr lang="ja-JP" altLang="en-US" sz="3600" smtClean="0">
                <a:latin typeface="メイリオ" pitchFamily="50" charset="-128"/>
                <a:ea typeface="メイリオ" pitchFamily="50" charset="-128"/>
              </a:rPr>
              <a:t>言語のスタイル（=言語仕様）を理解しよう。</a:t>
            </a:r>
          </a:p>
          <a:p>
            <a:r>
              <a:rPr lang="ja-JP" altLang="en-US" sz="3600" smtClean="0">
                <a:latin typeface="メイリオ" pitchFamily="50" charset="-128"/>
                <a:ea typeface="メイリオ" pitchFamily="50" charset="-128"/>
              </a:rPr>
              <a:t>英語を使って挨拶するためには英語を。</a:t>
            </a:r>
          </a:p>
          <a:p>
            <a:r>
              <a:rPr lang="en-US" altLang="ja-JP" sz="3600" smtClean="0">
                <a:latin typeface="メイリオ" pitchFamily="50" charset="-128"/>
                <a:ea typeface="メイリオ" pitchFamily="50" charset="-128"/>
              </a:rPr>
              <a:t>Visual Basic </a:t>
            </a:r>
            <a:r>
              <a:rPr lang="ja-JP" altLang="en-US" sz="3600" smtClean="0">
                <a:latin typeface="メイリオ" pitchFamily="50" charset="-128"/>
                <a:ea typeface="メイリオ" pitchFamily="50" charset="-128"/>
              </a:rPr>
              <a:t>を使って挨拶するためには </a:t>
            </a:r>
            <a:r>
              <a:rPr lang="en-US" altLang="ja-JP" sz="3600" smtClean="0">
                <a:latin typeface="メイリオ" pitchFamily="50" charset="-128"/>
                <a:ea typeface="メイリオ" pitchFamily="50" charset="-128"/>
              </a:rPr>
              <a:t>Visual Basic </a:t>
            </a:r>
            <a:r>
              <a:rPr lang="ja-JP" altLang="en-US" sz="3600" smtClean="0">
                <a:latin typeface="メイリオ" pitchFamily="50" charset="-128"/>
                <a:ea typeface="メイリオ" pitchFamily="50" charset="-128"/>
              </a:rPr>
              <a:t>を。</a:t>
            </a:r>
            <a:endParaRPr lang="ja-JP" altLang="en-US" sz="3600" smtClean="0">
              <a:ea typeface="メイリオ"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49187">
                                            <p:txEl>
                                              <p:pRg st="0" end="0"/>
                                            </p:txEl>
                                          </p:spTgt>
                                        </p:tgtEl>
                                        <p:attrNameLst>
                                          <p:attrName>style.visibility</p:attrName>
                                        </p:attrNameLst>
                                      </p:cBhvr>
                                      <p:to>
                                        <p:strVal val="visible"/>
                                      </p:to>
                                    </p:set>
                                    <p:animEffect transition="in" filter="wipe(up)">
                                      <p:cBhvr>
                                        <p:cTn id="7" dur="500"/>
                                        <p:tgtEl>
                                          <p:spTgt spid="3491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49187">
                                            <p:txEl>
                                              <p:pRg st="1" end="1"/>
                                            </p:txEl>
                                          </p:spTgt>
                                        </p:tgtEl>
                                        <p:attrNameLst>
                                          <p:attrName>style.visibility</p:attrName>
                                        </p:attrNameLst>
                                      </p:cBhvr>
                                      <p:to>
                                        <p:strVal val="visible"/>
                                      </p:to>
                                    </p:set>
                                    <p:animEffect transition="in" filter="wipe(up)">
                                      <p:cBhvr>
                                        <p:cTn id="12" dur="500"/>
                                        <p:tgtEl>
                                          <p:spTgt spid="3491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49187">
                                            <p:txEl>
                                              <p:pRg st="2" end="2"/>
                                            </p:txEl>
                                          </p:spTgt>
                                        </p:tgtEl>
                                        <p:attrNameLst>
                                          <p:attrName>style.visibility</p:attrName>
                                        </p:attrNameLst>
                                      </p:cBhvr>
                                      <p:to>
                                        <p:strVal val="visible"/>
                                      </p:to>
                                    </p:set>
                                    <p:animEffect transition="in" filter="wipe(up)">
                                      <p:cBhvr>
                                        <p:cTn id="17" dur="500"/>
                                        <p:tgtEl>
                                          <p:spTgt spid="3491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87"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a:xfrm>
            <a:off x="457200" y="533400"/>
            <a:ext cx="8229600" cy="706438"/>
          </a:xfrm>
        </p:spPr>
        <p:txBody>
          <a:bodyPr/>
          <a:lstStyle/>
          <a:p>
            <a:r>
              <a:rPr lang="en-US" altLang="ja-JP" sz="3200" smtClean="0">
                <a:latin typeface="メイリオ" pitchFamily="50" charset="-128"/>
              </a:rPr>
              <a:t>Visual Basic 2005 </a:t>
            </a:r>
            <a:r>
              <a:rPr lang="ja-JP" altLang="en-US" sz="3200" smtClean="0">
                <a:latin typeface="メイリオ" pitchFamily="50" charset="-128"/>
              </a:rPr>
              <a:t>で </a:t>
            </a:r>
            <a:r>
              <a:rPr lang="en-US" altLang="ja-JP" sz="3200" smtClean="0">
                <a:latin typeface="メイリオ" pitchFamily="50" charset="-128"/>
              </a:rPr>
              <a:t>Hello, world!</a:t>
            </a:r>
            <a:endParaRPr lang="ja-JP" altLang="en-US" sz="3200" smtClean="0">
              <a:latin typeface="メイリオ" pitchFamily="50" charset="-128"/>
            </a:endParaRPr>
          </a:p>
        </p:txBody>
      </p:sp>
      <p:sp>
        <p:nvSpPr>
          <p:cNvPr id="329731" name="Text Box 3"/>
          <p:cNvSpPr txBox="1">
            <a:spLocks noChangeArrowheads="1"/>
          </p:cNvSpPr>
          <p:nvPr/>
        </p:nvSpPr>
        <p:spPr bwMode="auto">
          <a:xfrm>
            <a:off x="1333500" y="1447800"/>
            <a:ext cx="6477000" cy="4486275"/>
          </a:xfrm>
          <a:prstGeom prst="rect">
            <a:avLst/>
          </a:prstGeom>
          <a:solidFill>
            <a:schemeClr val="bg1">
              <a:alpha val="50000"/>
            </a:schemeClr>
          </a:solidFill>
          <a:ln w="9525">
            <a:noFill/>
            <a:miter lim="800000"/>
            <a:headEnd/>
            <a:tailEnd/>
          </a:ln>
          <a:effectLst/>
        </p:spPr>
        <p:txBody>
          <a:bodyPr>
            <a:spAutoFit/>
          </a:bodyPr>
          <a:lstStyle/>
          <a:p>
            <a:pPr algn="l"/>
            <a:r>
              <a:rPr lang="en-US" altLang="ja-JP" noProof="1">
                <a:solidFill>
                  <a:srgbClr val="0000FF"/>
                </a:solidFill>
                <a:latin typeface="Verdana" pitchFamily="34" charset="0"/>
              </a:rPr>
              <a:t>Imports </a:t>
            </a:r>
            <a:r>
              <a:rPr lang="en-US" altLang="ja-JP" noProof="1">
                <a:latin typeface="Verdana" pitchFamily="34" charset="0"/>
              </a:rPr>
              <a:t>System</a:t>
            </a:r>
          </a:p>
          <a:p>
            <a:pPr algn="l"/>
            <a:endParaRPr lang="en-US" altLang="ja-JP" noProof="1">
              <a:latin typeface="Verdana" pitchFamily="34" charset="0"/>
            </a:endParaRPr>
          </a:p>
          <a:p>
            <a:pPr algn="l"/>
            <a:r>
              <a:rPr lang="en-US" altLang="ja-JP" noProof="1">
                <a:solidFill>
                  <a:srgbClr val="0000FF"/>
                </a:solidFill>
                <a:latin typeface="Verdana" pitchFamily="34" charset="0"/>
              </a:rPr>
              <a:t>Namespace </a:t>
            </a:r>
            <a:r>
              <a:rPr lang="en-US" altLang="ja-JP" noProof="1">
                <a:latin typeface="Verdana" pitchFamily="34" charset="0"/>
              </a:rPr>
              <a:t>Torikobito.WankumaSession.Osaka10</a:t>
            </a:r>
          </a:p>
          <a:p>
            <a:pPr algn="l"/>
            <a:endParaRPr lang="en-US" altLang="ja-JP" noProof="1">
              <a:solidFill>
                <a:srgbClr val="0000FF"/>
              </a:solidFill>
              <a:latin typeface="Verdana" pitchFamily="34" charset="0"/>
            </a:endParaRPr>
          </a:p>
          <a:p>
            <a:pPr algn="l"/>
            <a:r>
              <a:rPr lang="en-US" altLang="ja-JP" noProof="1">
                <a:solidFill>
                  <a:srgbClr val="0000FF"/>
                </a:solidFill>
                <a:latin typeface="Verdana" pitchFamily="34" charset="0"/>
              </a:rPr>
              <a:t>    Public Class </a:t>
            </a:r>
            <a:r>
              <a:rPr lang="en-US" altLang="ja-JP" noProof="1">
                <a:latin typeface="Verdana" pitchFamily="34" charset="0"/>
              </a:rPr>
              <a:t>Program</a:t>
            </a:r>
          </a:p>
          <a:p>
            <a:pPr algn="l"/>
            <a:endParaRPr lang="en-US" altLang="ja-JP">
              <a:solidFill>
                <a:srgbClr val="0000FF"/>
              </a:solidFill>
              <a:latin typeface="Verdana" pitchFamily="34" charset="0"/>
            </a:endParaRPr>
          </a:p>
          <a:p>
            <a:pPr algn="l"/>
            <a:r>
              <a:rPr lang="en-US" altLang="ja-JP" noProof="1">
                <a:solidFill>
                  <a:srgbClr val="0000FF"/>
                </a:solidFill>
                <a:latin typeface="Verdana" pitchFamily="34" charset="0"/>
              </a:rPr>
              <a:t>        </a:t>
            </a:r>
            <a:r>
              <a:rPr lang="en-US" altLang="ja-JP" noProof="1">
                <a:latin typeface="Verdana" pitchFamily="34" charset="0"/>
              </a:rPr>
              <a:t>&lt;STAThread&gt; _</a:t>
            </a:r>
          </a:p>
          <a:p>
            <a:pPr algn="l"/>
            <a:r>
              <a:rPr lang="en-US" altLang="ja-JP" noProof="1">
                <a:solidFill>
                  <a:srgbClr val="0000FF"/>
                </a:solidFill>
                <a:latin typeface="Verdana" pitchFamily="34" charset="0"/>
              </a:rPr>
              <a:t>        Public Shared Sub </a:t>
            </a:r>
            <a:r>
              <a:rPr lang="en-US" altLang="ja-JP" noProof="1">
                <a:latin typeface="Verdana" pitchFamily="34" charset="0"/>
              </a:rPr>
              <a:t>Main()</a:t>
            </a:r>
          </a:p>
          <a:p>
            <a:pPr algn="l"/>
            <a:endParaRPr lang="en-US" altLang="ja-JP" noProof="1">
              <a:solidFill>
                <a:srgbClr val="0000FF"/>
              </a:solidFill>
              <a:latin typeface="Verdana" pitchFamily="34" charset="0"/>
            </a:endParaRPr>
          </a:p>
          <a:p>
            <a:pPr algn="l"/>
            <a:r>
              <a:rPr lang="en-US" altLang="ja-JP" noProof="1">
                <a:solidFill>
                  <a:srgbClr val="0000FF"/>
                </a:solidFill>
                <a:latin typeface="Verdana" pitchFamily="34" charset="0"/>
              </a:rPr>
              <a:t>            </a:t>
            </a:r>
            <a:r>
              <a:rPr lang="en-US" altLang="ja-JP" noProof="1">
                <a:latin typeface="Verdana" pitchFamily="34" charset="0"/>
              </a:rPr>
              <a:t>Console.WriteLine(</a:t>
            </a:r>
            <a:r>
              <a:rPr lang="en-US" altLang="ja-JP" noProof="1">
                <a:solidFill>
                  <a:srgbClr val="A31515"/>
                </a:solidFill>
                <a:latin typeface="Verdana" pitchFamily="34" charset="0"/>
              </a:rPr>
              <a:t>"Hello, world!"</a:t>
            </a:r>
            <a:r>
              <a:rPr lang="en-US" altLang="ja-JP" noProof="1">
                <a:latin typeface="Verdana" pitchFamily="34" charset="0"/>
              </a:rPr>
              <a:t>)</a:t>
            </a:r>
          </a:p>
          <a:p>
            <a:pPr algn="l"/>
            <a:endParaRPr lang="en-US" altLang="ja-JP" noProof="1">
              <a:latin typeface="Verdana" pitchFamily="34" charset="0"/>
            </a:endParaRPr>
          </a:p>
          <a:p>
            <a:pPr algn="l"/>
            <a:r>
              <a:rPr lang="en-US" altLang="ja-JP" noProof="1">
                <a:solidFill>
                  <a:srgbClr val="A31515"/>
                </a:solidFill>
                <a:latin typeface="Verdana" pitchFamily="34" charset="0"/>
              </a:rPr>
              <a:t>        </a:t>
            </a:r>
            <a:r>
              <a:rPr lang="en-US" altLang="ja-JP" noProof="1">
                <a:solidFill>
                  <a:srgbClr val="0000FF"/>
                </a:solidFill>
                <a:latin typeface="Verdana" pitchFamily="34" charset="0"/>
              </a:rPr>
              <a:t>End Sub</a:t>
            </a:r>
          </a:p>
          <a:p>
            <a:pPr algn="l"/>
            <a:endParaRPr lang="en-US" altLang="ja-JP" noProof="1">
              <a:solidFill>
                <a:srgbClr val="0000FF"/>
              </a:solidFill>
              <a:latin typeface="Verdana" pitchFamily="34" charset="0"/>
            </a:endParaRPr>
          </a:p>
          <a:p>
            <a:pPr algn="l"/>
            <a:r>
              <a:rPr lang="en-US" altLang="ja-JP" noProof="1">
                <a:solidFill>
                  <a:srgbClr val="0000FF"/>
                </a:solidFill>
                <a:latin typeface="Verdana" pitchFamily="34" charset="0"/>
              </a:rPr>
              <a:t>    End Class</a:t>
            </a:r>
          </a:p>
          <a:p>
            <a:pPr algn="l"/>
            <a:endParaRPr lang="en-US" altLang="ja-JP" noProof="1">
              <a:solidFill>
                <a:srgbClr val="0000FF"/>
              </a:solidFill>
              <a:latin typeface="Verdana" pitchFamily="34" charset="0"/>
            </a:endParaRPr>
          </a:p>
          <a:p>
            <a:pPr algn="l"/>
            <a:r>
              <a:rPr lang="en-US" altLang="ja-JP" noProof="1">
                <a:solidFill>
                  <a:srgbClr val="0000FF"/>
                </a:solidFill>
                <a:latin typeface="Verdana" pitchFamily="34" charset="0"/>
              </a:rPr>
              <a:t>End Namespace</a:t>
            </a:r>
            <a:endParaRPr lang="ja-JP" altLang="en-US">
              <a:solidFill>
                <a:srgbClr val="0000FF"/>
              </a:solidFill>
              <a:latin typeface="Verdana" pitchFamily="34" charset="0"/>
            </a:endParaRPr>
          </a:p>
        </p:txBody>
      </p:sp>
    </p:spTree>
  </p:cSld>
  <p:clrMapOvr>
    <a:masterClrMapping/>
  </p:clrMapOvr>
</p:sld>
</file>

<file path=ppt/theme/theme1.xml><?xml version="1.0" encoding="utf-8"?>
<a:theme xmlns:a="http://schemas.openxmlformats.org/drawingml/2006/main" name="プレゼンテーション1">
  <a:themeElements>
    <a:clrScheme name="プレゼンテーション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プレゼンテーション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プレゼンテーション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プレゼンテーション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プレゼンテーション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プレゼンテーション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プレゼンテーション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プレゼンテーション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プレゼンテーション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プレゼンテーション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プレゼンテーション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プレゼンテーション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プレゼンテーション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プレゼンテーション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3857</TotalTime>
  <Words>555</Words>
  <Application>Microsoft Office PowerPoint</Application>
  <PresentationFormat>画面に合わせる (4:3)</PresentationFormat>
  <Paragraphs>95</Paragraphs>
  <Slides>23</Slides>
  <Notes>23</Notes>
  <HiddenSlides>0</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1</vt:i4>
      </vt:variant>
      <vt:variant>
        <vt:lpstr>スライド タイトル</vt:lpstr>
      </vt:variant>
      <vt:variant>
        <vt:i4>23</vt:i4>
      </vt:variant>
    </vt:vector>
  </HeadingPairs>
  <TitlesOfParts>
    <vt:vector size="30" baseType="lpstr">
      <vt:lpstr>Arial</vt:lpstr>
      <vt:lpstr>ＭＳ Ｐゴシック</vt:lpstr>
      <vt:lpstr>メイリオ</vt:lpstr>
      <vt:lpstr>Calibri</vt:lpstr>
      <vt:lpstr>Verdana</vt:lpstr>
      <vt:lpstr>プレゼンテーション1</vt:lpstr>
      <vt:lpstr>ビットマップ イメージ</vt:lpstr>
      <vt:lpstr>Hello, “Hello, world!” World!</vt:lpstr>
      <vt:lpstr>セッションに入る前に</vt:lpstr>
      <vt:lpstr>セッションについて</vt:lpstr>
      <vt:lpstr>簡単に言うと･･･</vt:lpstr>
      <vt:lpstr>Hello, world! って？</vt:lpstr>
      <vt:lpstr>Hello, world! をとりまく環境。</vt:lpstr>
      <vt:lpstr>プログラミング言語を習得するんですよね？</vt:lpstr>
      <vt:lpstr>Hello, world! とプログラミング言語</vt:lpstr>
      <vt:lpstr>Visual Basic 2005 で Hello, world!</vt:lpstr>
      <vt:lpstr>Hello, world! と IDE（統合開発環境）</vt:lpstr>
      <vt:lpstr>Visual Studio 2005 での Hello, world! の作成手順。</vt:lpstr>
      <vt:lpstr>Visual Studio 2005 のプロジェクトって？</vt:lpstr>
      <vt:lpstr>プロジェクト ファイルを ちょっと覗いてみる?</vt:lpstr>
      <vt:lpstr>Visual Studio 2005 での Hello, world! の作成手順。</vt:lpstr>
      <vt:lpstr>Visual Studio 2005 のビルドって？</vt:lpstr>
      <vt:lpstr>MSBuild って？</vt:lpstr>
      <vt:lpstr>Visual Studio 2005 で  Hello, world! をビルドしてみると</vt:lpstr>
      <vt:lpstr>ビルドの出力をちょっと覗いてみる？</vt:lpstr>
      <vt:lpstr>ビルドで実際にプログラムを 生成しているのは</vt:lpstr>
      <vt:lpstr>要するにこんな感じ。</vt:lpstr>
      <vt:lpstr>まとめ Hello, world! で理解しておきたいこと</vt:lpstr>
      <vt:lpstr>でも、セッションで 一番いいたかったことは</vt:lpstr>
      <vt:lpstr>Enjoy wonderful world! ＆ Thank you very much for kind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わんくま同盟 大阪勉強会 #10</dc:title>
  <dc:creator>とりこびと</dc:creator>
  <cp:lastModifiedBy>中　博俊</cp:lastModifiedBy>
  <cp:revision>130</cp:revision>
  <dcterms:created xsi:type="dcterms:W3CDTF">2006-05-15T04:25:02Z</dcterms:created>
  <dcterms:modified xsi:type="dcterms:W3CDTF">2007-06-28T13:45:01Z</dcterms:modified>
  <cp:contentStatus>最終版</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